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66" r:id="rId5"/>
    <p:sldId id="511" r:id="rId6"/>
    <p:sldId id="512" r:id="rId7"/>
    <p:sldId id="566" r:id="rId8"/>
    <p:sldId id="567" r:id="rId9"/>
    <p:sldId id="577" r:id="rId10"/>
    <p:sldId id="569" r:id="rId11"/>
    <p:sldId id="578" r:id="rId12"/>
    <p:sldId id="581" r:id="rId13"/>
    <p:sldId id="583" r:id="rId14"/>
    <p:sldId id="585" r:id="rId15"/>
    <p:sldId id="587" r:id="rId16"/>
    <p:sldId id="524" r:id="rId17"/>
    <p:sldId id="526" r:id="rId18"/>
    <p:sldId id="545" r:id="rId19"/>
    <p:sldId id="594" r:id="rId20"/>
    <p:sldId id="595" r:id="rId21"/>
    <p:sldId id="596" r:id="rId22"/>
    <p:sldId id="50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87" d="100"/>
          <a:sy n="87" d="100"/>
        </p:scale>
        <p:origin x="-1080" y="-84"/>
      </p:cViewPr>
      <p:guideLst>
        <p:guide orient="horz" pos="2160"/>
        <p:guide pos="2880"/>
      </p:guideLst>
    </p:cSldViewPr>
  </p:slideViewPr>
  <p:notesTextViewPr>
    <p:cViewPr>
      <p:scale>
        <a:sx n="1" d="1"/>
        <a:sy n="1" d="1"/>
      </p:scale>
      <p:origin x="0" y="0"/>
    </p:cViewPr>
  </p:notesTextViewPr>
  <p:sorterViewPr>
    <p:cViewPr>
      <p:scale>
        <a:sx n="100" d="100"/>
        <a:sy n="100" d="100"/>
      </p:scale>
      <p:origin x="0" y="9696"/>
    </p:cViewPr>
  </p:sorterViewPr>
  <p:notesViewPr>
    <p:cSldViewPr>
      <p:cViewPr varScale="1">
        <p:scale>
          <a:sx n="50" d="100"/>
          <a:sy n="50" d="100"/>
        </p:scale>
        <p:origin x="-2616"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DC031C-25B1-4A01-AC1B-B16ACF01C5E4}" type="datetimeFigureOut">
              <a:rPr lang="en-ZA" smtClean="0"/>
              <a:t>2019/05/21</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80CBC-D1F7-400F-B8AA-06E5D5C75325}" type="slidenum">
              <a:rPr lang="en-ZA" smtClean="0"/>
              <a:t>‹#›</a:t>
            </a:fld>
            <a:endParaRPr lang="en-ZA" dirty="0"/>
          </a:p>
        </p:txBody>
      </p:sp>
    </p:spTree>
    <p:extLst>
      <p:ext uri="{BB962C8B-B14F-4D97-AF65-F5344CB8AC3E}">
        <p14:creationId xmlns:p14="http://schemas.microsoft.com/office/powerpoint/2010/main" val="928280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58D7315D-0D65-4CED-AEB0-F12F258EAE7D}" type="datetimeFigureOut">
              <a:rPr lang="en-US"/>
              <a:pPr>
                <a:defRPr/>
              </a:pPr>
              <a:t>5/21/2019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D6D8FCD1-C006-49E6-84C5-E64F61708EEA}" type="slidenum">
              <a:rPr lang="en-US"/>
              <a:pPr>
                <a:defRPr/>
              </a:pPr>
              <a:t>‹#›</a:t>
            </a:fld>
            <a:endParaRPr lang="en-US" dirty="0"/>
          </a:p>
        </p:txBody>
      </p:sp>
    </p:spTree>
    <p:extLst>
      <p:ext uri="{BB962C8B-B14F-4D97-AF65-F5344CB8AC3E}">
        <p14:creationId xmlns:p14="http://schemas.microsoft.com/office/powerpoint/2010/main" val="122364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3EA6B61F-5D2F-4D11-A8DF-A20E7274914C}" type="datetimeFigureOut">
              <a:rPr lang="en-US"/>
              <a:pPr>
                <a:defRPr/>
              </a:pPr>
              <a:t>5/21/2019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45DCF58A-241B-4DC0-A878-FEEF2AA14A50}" type="slidenum">
              <a:rPr lang="en-US"/>
              <a:pPr>
                <a:defRPr/>
              </a:pPr>
              <a:t>‹#›</a:t>
            </a:fld>
            <a:endParaRPr lang="en-US" dirty="0"/>
          </a:p>
        </p:txBody>
      </p:sp>
    </p:spTree>
    <p:extLst>
      <p:ext uri="{BB962C8B-B14F-4D97-AF65-F5344CB8AC3E}">
        <p14:creationId xmlns:p14="http://schemas.microsoft.com/office/powerpoint/2010/main" val="223263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A889ACAF-D537-4B98-86B2-C68B01529F5D}" type="datetimeFigureOut">
              <a:rPr lang="en-US"/>
              <a:pPr>
                <a:defRPr/>
              </a:pPr>
              <a:t>5/21/2019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2ABD4C7D-DA2E-465C-AF28-4643CC1D51AE}" type="slidenum">
              <a:rPr lang="en-US"/>
              <a:pPr>
                <a:defRPr/>
              </a:pPr>
              <a:t>‹#›</a:t>
            </a:fld>
            <a:endParaRPr lang="en-US" dirty="0"/>
          </a:p>
        </p:txBody>
      </p:sp>
    </p:spTree>
    <p:extLst>
      <p:ext uri="{BB962C8B-B14F-4D97-AF65-F5344CB8AC3E}">
        <p14:creationId xmlns:p14="http://schemas.microsoft.com/office/powerpoint/2010/main" val="350519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443328CD-4CA8-4A30-BA0A-560BAF9B6623}" type="datetimeFigureOut">
              <a:rPr lang="en-US"/>
              <a:pPr>
                <a:defRPr/>
              </a:pPr>
              <a:t>5/21/2019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CD4CE537-8064-41F4-BFEB-E593E2FABEBE}" type="slidenum">
              <a:rPr lang="en-US"/>
              <a:pPr>
                <a:defRPr/>
              </a:pPr>
              <a:t>‹#›</a:t>
            </a:fld>
            <a:endParaRPr lang="en-US" dirty="0"/>
          </a:p>
        </p:txBody>
      </p:sp>
    </p:spTree>
    <p:extLst>
      <p:ext uri="{BB962C8B-B14F-4D97-AF65-F5344CB8AC3E}">
        <p14:creationId xmlns:p14="http://schemas.microsoft.com/office/powerpoint/2010/main" val="3691743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569B25EB-A39C-425B-97E6-671781B01650}" type="datetimeFigureOut">
              <a:rPr lang="en-US"/>
              <a:pPr>
                <a:defRPr/>
              </a:pPr>
              <a:t>5/21/2019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BA8B0870-87AB-4CB4-B7BC-44001E163B9F}" type="slidenum">
              <a:rPr lang="en-US"/>
              <a:pPr>
                <a:defRPr/>
              </a:pPr>
              <a:t>‹#›</a:t>
            </a:fld>
            <a:endParaRPr lang="en-US" dirty="0"/>
          </a:p>
        </p:txBody>
      </p:sp>
    </p:spTree>
    <p:extLst>
      <p:ext uri="{BB962C8B-B14F-4D97-AF65-F5344CB8AC3E}">
        <p14:creationId xmlns:p14="http://schemas.microsoft.com/office/powerpoint/2010/main" val="267157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8AD3949A-E238-45D8-B15B-CA70958D254A}" type="datetimeFigureOut">
              <a:rPr lang="en-US"/>
              <a:pPr>
                <a:defRPr/>
              </a:pPr>
              <a:t>5/21/2019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EABFCB71-891C-4499-A911-13539D082697}" type="slidenum">
              <a:rPr lang="en-US"/>
              <a:pPr>
                <a:defRPr/>
              </a:pPr>
              <a:t>‹#›</a:t>
            </a:fld>
            <a:endParaRPr lang="en-US" dirty="0"/>
          </a:p>
        </p:txBody>
      </p:sp>
    </p:spTree>
    <p:extLst>
      <p:ext uri="{BB962C8B-B14F-4D97-AF65-F5344CB8AC3E}">
        <p14:creationId xmlns:p14="http://schemas.microsoft.com/office/powerpoint/2010/main" val="126953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310107DC-9C53-4485-A599-C9680BFF02C6}" type="datetimeFigureOut">
              <a:rPr lang="en-US"/>
              <a:pPr>
                <a:defRPr/>
              </a:pPr>
              <a:t>5/21/2019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9339016E-F14A-4A46-9F03-8865E7CB58A0}" type="slidenum">
              <a:rPr lang="en-US"/>
              <a:pPr>
                <a:defRPr/>
              </a:pPr>
              <a:t>‹#›</a:t>
            </a:fld>
            <a:endParaRPr lang="en-US" dirty="0"/>
          </a:p>
        </p:txBody>
      </p:sp>
    </p:spTree>
    <p:extLst>
      <p:ext uri="{BB962C8B-B14F-4D97-AF65-F5344CB8AC3E}">
        <p14:creationId xmlns:p14="http://schemas.microsoft.com/office/powerpoint/2010/main" val="190979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FD27DF91-887D-4C29-AA05-8E2CD9D737FD}" type="datetimeFigureOut">
              <a:rPr lang="en-US"/>
              <a:pPr>
                <a:defRPr/>
              </a:pPr>
              <a:t>5/21/2019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DBF3A9B1-8E27-4B1E-B81E-7ABD3EE7363E}" type="slidenum">
              <a:rPr lang="en-US"/>
              <a:pPr>
                <a:defRPr/>
              </a:pPr>
              <a:t>‹#›</a:t>
            </a:fld>
            <a:endParaRPr lang="en-US" dirty="0"/>
          </a:p>
        </p:txBody>
      </p:sp>
    </p:spTree>
    <p:extLst>
      <p:ext uri="{BB962C8B-B14F-4D97-AF65-F5344CB8AC3E}">
        <p14:creationId xmlns:p14="http://schemas.microsoft.com/office/powerpoint/2010/main" val="109549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D4B23CFC-113D-45AC-9085-89407980D6C0}" type="datetimeFigureOut">
              <a:rPr lang="en-US"/>
              <a:pPr>
                <a:defRPr/>
              </a:pPr>
              <a:t>5/21/2019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AC6D0ED8-E861-4AC9-9A89-94897C4A8A82}" type="slidenum">
              <a:rPr lang="en-US"/>
              <a:pPr>
                <a:defRPr/>
              </a:pPr>
              <a:t>‹#›</a:t>
            </a:fld>
            <a:endParaRPr lang="en-US" dirty="0"/>
          </a:p>
        </p:txBody>
      </p:sp>
    </p:spTree>
    <p:extLst>
      <p:ext uri="{BB962C8B-B14F-4D97-AF65-F5344CB8AC3E}">
        <p14:creationId xmlns:p14="http://schemas.microsoft.com/office/powerpoint/2010/main" val="34078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09417FD9-B705-4B3D-B6F4-765E95AB73EB}" type="datetimeFigureOut">
              <a:rPr lang="en-US"/>
              <a:pPr>
                <a:defRPr/>
              </a:pPr>
              <a:t>5/21/2019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FBDA9BB5-8FF4-48E3-8777-A37D2CB4801E}" type="slidenum">
              <a:rPr lang="en-US"/>
              <a:pPr>
                <a:defRPr/>
              </a:pPr>
              <a:t>‹#›</a:t>
            </a:fld>
            <a:endParaRPr lang="en-US" dirty="0"/>
          </a:p>
        </p:txBody>
      </p:sp>
    </p:spTree>
    <p:extLst>
      <p:ext uri="{BB962C8B-B14F-4D97-AF65-F5344CB8AC3E}">
        <p14:creationId xmlns:p14="http://schemas.microsoft.com/office/powerpoint/2010/main" val="64633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3A96949C-DCFF-4B4C-B731-61A53A891492}" type="datetimeFigureOut">
              <a:rPr lang="en-US"/>
              <a:pPr>
                <a:defRPr/>
              </a:pPr>
              <a:t>5/21/2019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defRPr>
            </a:lvl1pPr>
          </a:lstStyle>
          <a:p>
            <a:pPr>
              <a:defRPr/>
            </a:pPr>
            <a:fld id="{82040B04-91ED-4FF3-BFC7-A1608B2B28D1}" type="slidenum">
              <a:rPr lang="en-US"/>
              <a:pPr>
                <a:defRPr/>
              </a:pPr>
              <a:t>‹#›</a:t>
            </a:fld>
            <a:endParaRPr lang="en-US" dirty="0"/>
          </a:p>
        </p:txBody>
      </p:sp>
    </p:spTree>
    <p:extLst>
      <p:ext uri="{BB962C8B-B14F-4D97-AF65-F5344CB8AC3E}">
        <p14:creationId xmlns:p14="http://schemas.microsoft.com/office/powerpoint/2010/main" val="234304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6475" y="831850"/>
            <a:ext cx="80137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006475" y="1412875"/>
            <a:ext cx="8013700" cy="525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457200" rtl="0" eaLnBrk="0" fontAlgn="base" hangingPunct="0">
        <a:spcBef>
          <a:spcPct val="0"/>
        </a:spcBef>
        <a:spcAft>
          <a:spcPct val="0"/>
        </a:spcAft>
        <a:defRPr sz="3200" kern="1200">
          <a:solidFill>
            <a:srgbClr val="FFFFFF"/>
          </a:solidFill>
          <a:latin typeface="+mj-lt"/>
          <a:ea typeface="+mj-ea"/>
          <a:cs typeface="+mj-cs"/>
        </a:defRPr>
      </a:lvl1pPr>
      <a:lvl2pPr algn="ctr" defTabSz="457200" rtl="0" eaLnBrk="0" fontAlgn="base" hangingPunct="0">
        <a:spcBef>
          <a:spcPct val="0"/>
        </a:spcBef>
        <a:spcAft>
          <a:spcPct val="0"/>
        </a:spcAft>
        <a:defRPr sz="3200">
          <a:solidFill>
            <a:srgbClr val="FFFFFF"/>
          </a:solidFill>
          <a:latin typeface="Calibri" pitchFamily="34" charset="0"/>
        </a:defRPr>
      </a:lvl2pPr>
      <a:lvl3pPr algn="ctr" defTabSz="457200" rtl="0" eaLnBrk="0" fontAlgn="base" hangingPunct="0">
        <a:spcBef>
          <a:spcPct val="0"/>
        </a:spcBef>
        <a:spcAft>
          <a:spcPct val="0"/>
        </a:spcAft>
        <a:defRPr sz="3200">
          <a:solidFill>
            <a:srgbClr val="FFFFFF"/>
          </a:solidFill>
          <a:latin typeface="Calibri" pitchFamily="34" charset="0"/>
        </a:defRPr>
      </a:lvl3pPr>
      <a:lvl4pPr algn="ctr" defTabSz="457200" rtl="0" eaLnBrk="0" fontAlgn="base" hangingPunct="0">
        <a:spcBef>
          <a:spcPct val="0"/>
        </a:spcBef>
        <a:spcAft>
          <a:spcPct val="0"/>
        </a:spcAft>
        <a:defRPr sz="3200">
          <a:solidFill>
            <a:srgbClr val="FFFFFF"/>
          </a:solidFill>
          <a:latin typeface="Calibri" pitchFamily="34" charset="0"/>
        </a:defRPr>
      </a:lvl4pPr>
      <a:lvl5pPr algn="ctr" defTabSz="457200" rtl="0" eaLnBrk="0" fontAlgn="base" hangingPunct="0">
        <a:spcBef>
          <a:spcPct val="0"/>
        </a:spcBef>
        <a:spcAft>
          <a:spcPct val="0"/>
        </a:spcAft>
        <a:defRPr sz="3200">
          <a:solidFill>
            <a:srgbClr val="FFFFFF"/>
          </a:solidFill>
          <a:latin typeface="Calibri" pitchFamily="34" charset="0"/>
        </a:defRPr>
      </a:lvl5pPr>
      <a:lvl6pPr marL="457200" algn="ctr" defTabSz="457200" rtl="0" fontAlgn="base">
        <a:spcBef>
          <a:spcPct val="0"/>
        </a:spcBef>
        <a:spcAft>
          <a:spcPct val="0"/>
        </a:spcAft>
        <a:defRPr sz="3200">
          <a:solidFill>
            <a:srgbClr val="FFFFFF"/>
          </a:solidFill>
          <a:latin typeface="Calibri" pitchFamily="34" charset="0"/>
        </a:defRPr>
      </a:lvl6pPr>
      <a:lvl7pPr marL="914400" algn="ctr" defTabSz="457200" rtl="0" fontAlgn="base">
        <a:spcBef>
          <a:spcPct val="0"/>
        </a:spcBef>
        <a:spcAft>
          <a:spcPct val="0"/>
        </a:spcAft>
        <a:defRPr sz="3200">
          <a:solidFill>
            <a:srgbClr val="FFFFFF"/>
          </a:solidFill>
          <a:latin typeface="Calibri" pitchFamily="34" charset="0"/>
        </a:defRPr>
      </a:lvl7pPr>
      <a:lvl8pPr marL="1371600" algn="ctr" defTabSz="457200" rtl="0" fontAlgn="base">
        <a:spcBef>
          <a:spcPct val="0"/>
        </a:spcBef>
        <a:spcAft>
          <a:spcPct val="0"/>
        </a:spcAft>
        <a:defRPr sz="3200">
          <a:solidFill>
            <a:srgbClr val="FFFFFF"/>
          </a:solidFill>
          <a:latin typeface="Calibri" pitchFamily="34" charset="0"/>
        </a:defRPr>
      </a:lvl8pPr>
      <a:lvl9pPr marL="1828800" algn="ctr" defTabSz="457200" rtl="0" fontAlgn="base">
        <a:spcBef>
          <a:spcPct val="0"/>
        </a:spcBef>
        <a:spcAft>
          <a:spcPct val="0"/>
        </a:spcAft>
        <a:defRPr sz="3200">
          <a:solidFill>
            <a:srgbClr val="FFFFFF"/>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Faizel.Peerbhai@gauteng.gov.z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988840"/>
            <a:ext cx="7056784" cy="1728192"/>
          </a:xfrm>
        </p:spPr>
        <p:txBody>
          <a:bodyPr rtlCol="0">
            <a:noAutofit/>
          </a:bodyPr>
          <a:lstStyle/>
          <a:p>
            <a:pPr eaLnBrk="1" hangingPunct="1"/>
            <a:r>
              <a:rPr lang="en-ZA" sz="2800" dirty="0">
                <a:solidFill>
                  <a:schemeClr val="bg1"/>
                </a:solidFill>
                <a:latin typeface="Arial" panose="020B0604020202020204" pitchFamily="34" charset="0"/>
                <a:cs typeface="Arial" panose="020B0604020202020204" pitchFamily="34" charset="0"/>
              </a:rPr>
              <a:t>ADVOCACY – DRAFT AMENDMENTS TO THE ADMISSION REGULATIONS</a:t>
            </a:r>
            <a:br>
              <a:rPr lang="en-US" sz="2800">
                <a:latin typeface="Arial" panose="020B0604020202020204" pitchFamily="34" charset="0"/>
                <a:cs typeface="Arial" panose="020B0604020202020204" pitchFamily="34" charset="0"/>
              </a:rPr>
            </a:br>
            <a:endParaRPr lang="en-ZA" sz="28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b="1" dirty="0">
                <a:latin typeface="Arial" panose="020B0604020202020204" pitchFamily="34" charset="0"/>
                <a:cs typeface="Arial" panose="020B0604020202020204" pitchFamily="34" charset="0"/>
              </a:rPr>
              <a:t>Regulation 5 – The Admission Process for Entry Phase Learners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sz="2800" dirty="0">
                <a:latin typeface="Arial" panose="020B0604020202020204" pitchFamily="34" charset="0"/>
                <a:cs typeface="Arial" panose="020B0604020202020204" pitchFamily="34" charset="0"/>
              </a:rPr>
              <a:t>This amendment seeks to :</a:t>
            </a:r>
          </a:p>
          <a:p>
            <a:pPr lvl="1" algn="just"/>
            <a:r>
              <a:rPr lang="en-US" dirty="0">
                <a:latin typeface="Arial" panose="020B0604020202020204" pitchFamily="34" charset="0"/>
                <a:cs typeface="Arial" panose="020B0604020202020204" pitchFamily="34" charset="0"/>
              </a:rPr>
              <a:t>align with the online applications process that has been introduced by the Province for entry phase learners;</a:t>
            </a:r>
          </a:p>
          <a:p>
            <a:pPr lvl="1" algn="just"/>
            <a:r>
              <a:rPr lang="en-US" dirty="0">
                <a:latin typeface="Arial" panose="020B0604020202020204" pitchFamily="34" charset="0"/>
                <a:cs typeface="Arial" panose="020B0604020202020204" pitchFamily="34" charset="0"/>
              </a:rPr>
              <a:t>and further provides for the Department to communicate waiting list numbers to applicants, as well as, successful and unsuccessful applicants, using the online applications received to promote access, transparency and fairness</a:t>
            </a:r>
            <a:r>
              <a:rPr lang="en-US" sz="2400" dirty="0"/>
              <a:t>.</a:t>
            </a:r>
          </a:p>
        </p:txBody>
      </p:sp>
    </p:spTree>
    <p:extLst>
      <p:ext uri="{BB962C8B-B14F-4D97-AF65-F5344CB8AC3E}">
        <p14:creationId xmlns:p14="http://schemas.microsoft.com/office/powerpoint/2010/main" val="155434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2.8	</a:t>
            </a:r>
            <a:r>
              <a:rPr lang="en-GB" sz="1600" b="1" dirty="0"/>
              <a:t>Am</a:t>
            </a:r>
            <a:br>
              <a:rPr lang="en-GB" sz="1600" b="1" dirty="0"/>
            </a:br>
            <a:r>
              <a:rPr lang="en-GB" sz="1600" b="1" dirty="0">
                <a:latin typeface="Arial" panose="020B0604020202020204" pitchFamily="34" charset="0"/>
                <a:cs typeface="Arial" panose="020B0604020202020204" pitchFamily="34" charset="0"/>
              </a:rPr>
              <a:t>Regulation 6 – Documents necessary for admission as an Entry Phase Learner</a:t>
            </a:r>
            <a:br>
              <a:rPr lang="en-US" sz="2800" dirty="0"/>
            </a:br>
            <a:endParaRPr lang="en-US" sz="3600" dirty="0"/>
          </a:p>
        </p:txBody>
      </p:sp>
      <p:sp>
        <p:nvSpPr>
          <p:cNvPr id="3" name="Content Placeholder 2"/>
          <p:cNvSpPr>
            <a:spLocks noGrp="1"/>
          </p:cNvSpPr>
          <p:nvPr>
            <p:ph idx="1"/>
          </p:nvPr>
        </p:nvSpPr>
        <p:spPr/>
        <p:txBody>
          <a:bodyPr/>
          <a:lstStyle/>
          <a:p>
            <a:pPr algn="just"/>
            <a:r>
              <a:rPr lang="en-US" sz="2400" dirty="0">
                <a:latin typeface="Arial" panose="020B0604020202020204" pitchFamily="34" charset="0"/>
                <a:cs typeface="Arial" panose="020B0604020202020204" pitchFamily="34" charset="0"/>
              </a:rPr>
              <a:t>The amendment to this subregulation specifies the necessary supporting documentation that must be provided to schools within 7 days of the end of the application period and requires documents to be authenticated. </a:t>
            </a:r>
          </a:p>
          <a:p>
            <a:pPr algn="just"/>
            <a:r>
              <a:rPr lang="en-US" sz="2400" dirty="0">
                <a:latin typeface="Arial" panose="020B0604020202020204" pitchFamily="34" charset="0"/>
                <a:cs typeface="Arial" panose="020B0604020202020204" pitchFamily="34" charset="0"/>
              </a:rPr>
              <a:t>This amendment also requires Principals to report undocumented learners to the Provincial Department who would in turn report the undocumented learners to the Department of Home Affairs to facilitate proper documentation and compliance with Home Affairs legislation</a:t>
            </a:r>
            <a:r>
              <a:rPr lang="en-US" sz="2800" dirty="0"/>
              <a:t>.</a:t>
            </a:r>
            <a:endParaRPr lang="en-US" dirty="0"/>
          </a:p>
        </p:txBody>
      </p:sp>
    </p:spTree>
    <p:extLst>
      <p:ext uri="{BB962C8B-B14F-4D97-AF65-F5344CB8AC3E}">
        <p14:creationId xmlns:p14="http://schemas.microsoft.com/office/powerpoint/2010/main" val="249332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1600" b="1" dirty="0"/>
              <a:t>2.9.	Ins</a:t>
            </a:r>
            <a:br>
              <a:rPr lang="en-GB" sz="1600" b="1" dirty="0"/>
            </a:br>
            <a:br>
              <a:rPr lang="en-GB" sz="1600" b="1" dirty="0"/>
            </a:br>
            <a:r>
              <a:rPr lang="en-GB" sz="2000" b="1" dirty="0">
                <a:latin typeface="Arial" panose="020B0604020202020204" pitchFamily="34" charset="0"/>
                <a:cs typeface="Arial" panose="020B0604020202020204" pitchFamily="34" charset="0"/>
              </a:rPr>
              <a:t>Regulation 7 – Preferential Rights as an Entry Phase Learner</a:t>
            </a:r>
            <a:br>
              <a:rPr lang="en-US" sz="1800" dirty="0"/>
            </a:br>
            <a:endParaRPr lang="en-US" dirty="0"/>
          </a:p>
        </p:txBody>
      </p:sp>
      <p:sp>
        <p:nvSpPr>
          <p:cNvPr id="3" name="Content Placeholder 2"/>
          <p:cNvSpPr>
            <a:spLocks noGrp="1"/>
          </p:cNvSpPr>
          <p:nvPr>
            <p:ph idx="1"/>
          </p:nvPr>
        </p:nvSpPr>
        <p:spPr/>
        <p:txBody>
          <a:bodyPr/>
          <a:lstStyle/>
          <a:p>
            <a:pPr algn="just"/>
            <a:r>
              <a:rPr lang="en-US" sz="2000" dirty="0">
                <a:latin typeface="Arial" panose="020B0604020202020204" pitchFamily="34" charset="0"/>
                <a:cs typeface="Arial" panose="020B0604020202020204" pitchFamily="34" charset="0"/>
              </a:rPr>
              <a:t>This amendment seeks to : </a:t>
            </a:r>
          </a:p>
          <a:p>
            <a:pPr lvl="1" algn="just"/>
            <a:r>
              <a:rPr lang="en-US" sz="2000" dirty="0">
                <a:latin typeface="Arial" panose="020B0604020202020204" pitchFamily="34" charset="0"/>
                <a:cs typeface="Arial" panose="020B0604020202020204" pitchFamily="34" charset="0"/>
              </a:rPr>
              <a:t>specify the criteria within which an applicant must comply with in order to obtain a preferential right to admission at a school when applying for entry phase; and</a:t>
            </a:r>
          </a:p>
          <a:p>
            <a:pPr lvl="1" algn="just"/>
            <a:r>
              <a:rPr lang="en-US" sz="2000" dirty="0">
                <a:latin typeface="Arial" panose="020B0604020202020204" pitchFamily="34" charset="0"/>
                <a:cs typeface="Arial" panose="020B0604020202020204" pitchFamily="34" charset="0"/>
              </a:rPr>
              <a:t>clarifies the order of preference and/or ranking of the categories of preferential rights of admission to school, taking into consideration :</a:t>
            </a:r>
          </a:p>
          <a:p>
            <a:pPr lvl="2" algn="just"/>
            <a:r>
              <a:rPr lang="en-US" sz="2000" dirty="0">
                <a:latin typeface="Arial" panose="020B0604020202020204" pitchFamily="34" charset="0"/>
                <a:cs typeface="Arial" panose="020B0604020202020204" pitchFamily="34" charset="0"/>
              </a:rPr>
              <a:t> the feeder zones (closer to the school), </a:t>
            </a:r>
          </a:p>
          <a:p>
            <a:pPr lvl="2" algn="just"/>
            <a:r>
              <a:rPr lang="en-US" sz="2000" dirty="0">
                <a:latin typeface="Arial" panose="020B0604020202020204" pitchFamily="34" charset="0"/>
                <a:cs typeface="Arial" panose="020B0604020202020204" pitchFamily="34" charset="0"/>
              </a:rPr>
              <a:t>sibling, </a:t>
            </a:r>
          </a:p>
          <a:p>
            <a:pPr lvl="2" algn="just"/>
            <a:r>
              <a:rPr lang="en-US" sz="2000" dirty="0">
                <a:latin typeface="Arial" panose="020B0604020202020204" pitchFamily="34" charset="0"/>
                <a:cs typeface="Arial" panose="020B0604020202020204" pitchFamily="34" charset="0"/>
              </a:rPr>
              <a:t>parents place of work, </a:t>
            </a:r>
          </a:p>
          <a:p>
            <a:pPr lvl="2" algn="just"/>
            <a:r>
              <a:rPr lang="en-US" sz="2000" dirty="0">
                <a:latin typeface="Arial" panose="020B0604020202020204" pitchFamily="34" charset="0"/>
                <a:cs typeface="Arial" panose="020B0604020202020204" pitchFamily="34" charset="0"/>
              </a:rPr>
              <a:t>the application zone of 30 km from the schools ; and </a:t>
            </a:r>
          </a:p>
          <a:p>
            <a:pPr lvl="2" algn="just"/>
            <a:r>
              <a:rPr lang="en-US" sz="2000" dirty="0">
                <a:latin typeface="Arial" panose="020B0604020202020204" pitchFamily="34" charset="0"/>
                <a:cs typeface="Arial" panose="020B0604020202020204" pitchFamily="34" charset="0"/>
              </a:rPr>
              <a:t>beyond 30 km radius.</a:t>
            </a:r>
          </a:p>
          <a:p>
            <a:pPr algn="just"/>
            <a:r>
              <a:rPr lang="en-US" sz="2000" dirty="0">
                <a:latin typeface="Arial" panose="020B0604020202020204" pitchFamily="34" charset="0"/>
                <a:cs typeface="Arial" panose="020B0604020202020204" pitchFamily="34" charset="0"/>
              </a:rPr>
              <a:t>This amendment provides transparent criteria for determining admission of learners, arrived at through consultation.</a:t>
            </a:r>
          </a:p>
        </p:txBody>
      </p:sp>
    </p:spTree>
    <p:extLst>
      <p:ext uri="{BB962C8B-B14F-4D97-AF65-F5344CB8AC3E}">
        <p14:creationId xmlns:p14="http://schemas.microsoft.com/office/powerpoint/2010/main" val="754530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1800" b="1" dirty="0"/>
              <a:t>2.</a:t>
            </a:r>
            <a:br>
              <a:rPr lang="en-GB" sz="1800" b="1" dirty="0"/>
            </a:br>
            <a:br>
              <a:rPr lang="en-GB" sz="1800" b="1" dirty="0"/>
            </a:br>
            <a:br>
              <a:rPr lang="en-GB" sz="1800" b="1" dirty="0"/>
            </a:br>
            <a:br>
              <a:rPr lang="en-GB" sz="1800" b="1" dirty="0"/>
            </a:br>
            <a:br>
              <a:rPr lang="en-GB" sz="1800" b="1" dirty="0"/>
            </a:br>
            <a:r>
              <a:rPr lang="en-GB" sz="2400" b="1" dirty="0">
                <a:latin typeface="Arial" panose="020B0604020202020204" pitchFamily="34" charset="0"/>
                <a:cs typeface="Arial" panose="020B0604020202020204" pitchFamily="34" charset="0"/>
              </a:rPr>
              <a:t>Regulation 12 and 13</a:t>
            </a:r>
            <a:br>
              <a:rPr lang="en-GB" sz="1800" b="1" dirty="0"/>
            </a:br>
            <a:br>
              <a:rPr lang="en-GB" sz="1800" b="1" dirty="0"/>
            </a:br>
            <a:br>
              <a:rPr lang="en-GB" sz="1800" b="1" dirty="0"/>
            </a:br>
            <a:br>
              <a:rPr lang="en-GB" sz="1800" b="1" dirty="0"/>
            </a:br>
            <a:br>
              <a:rPr lang="en-GB" sz="1800" b="1" dirty="0"/>
            </a:br>
            <a:r>
              <a:rPr lang="en-GB" sz="1800" b="1" dirty="0"/>
              <a:t>2.10.	Amendments to Regulation 12 – Admission of non-citizens</a:t>
            </a:r>
            <a:endParaRPr lang="en-US" sz="1800" dirty="0"/>
          </a:p>
        </p:txBody>
      </p:sp>
      <p:sp>
        <p:nvSpPr>
          <p:cNvPr id="3" name="Content Placeholder 2"/>
          <p:cNvSpPr>
            <a:spLocks noGrp="1"/>
          </p:cNvSpPr>
          <p:nvPr>
            <p:ph idx="1"/>
          </p:nvPr>
        </p:nvSpPr>
        <p:spPr/>
        <p:txBody>
          <a:bodyPr/>
          <a:lstStyle/>
          <a:p>
            <a:pPr algn="just"/>
            <a:r>
              <a:rPr lang="en-GB" sz="2400" dirty="0">
                <a:latin typeface="Arial" panose="020B0604020202020204" pitchFamily="34" charset="0"/>
                <a:cs typeface="Arial" panose="020B0604020202020204" pitchFamily="34" charset="0"/>
              </a:rPr>
              <a:t>The amendment to Regulation 12, emphasises that non- South African parents must have a valid permit for temporary or permanent residents; </a:t>
            </a:r>
          </a:p>
          <a:p>
            <a:pPr algn="just"/>
            <a:r>
              <a:rPr lang="en-GB" sz="2400" dirty="0">
                <a:latin typeface="Arial" panose="020B0604020202020204" pitchFamily="34" charset="0"/>
                <a:cs typeface="Arial" panose="020B0604020202020204" pitchFamily="34" charset="0"/>
              </a:rPr>
              <a:t>The amendment further clarifies that study permits are issued on the basis of provisional acceptance and describes the period for which a provisional acceptance lapses in terms of days.</a:t>
            </a:r>
          </a:p>
          <a:p>
            <a:pPr algn="just"/>
            <a:r>
              <a:rPr lang="en-GB" sz="2400" dirty="0">
                <a:latin typeface="Arial" panose="020B0604020202020204" pitchFamily="34" charset="0"/>
                <a:cs typeface="Arial" panose="020B0604020202020204" pitchFamily="34" charset="0"/>
              </a:rPr>
              <a:t>Amendments to Regulation 13 comprise of technical amendments that specifies school days and ensures the alignment with Higher Education Legislation reference to Community Education and Training centres.</a:t>
            </a:r>
            <a:endParaRPr lang="en-US" sz="2400" dirty="0">
              <a:latin typeface="Arial" panose="020B0604020202020204" pitchFamily="34" charset="0"/>
              <a:cs typeface="Arial" panose="020B0604020202020204" pitchFamily="34" charset="0"/>
            </a:endParaRPr>
          </a:p>
          <a:p>
            <a:pPr algn="just"/>
            <a:endParaRPr lang="en-US" sz="2400" dirty="0"/>
          </a:p>
          <a:p>
            <a:pPr algn="just"/>
            <a:endParaRPr lang="en-US" sz="2400" dirty="0"/>
          </a:p>
        </p:txBody>
      </p:sp>
    </p:spTree>
    <p:extLst>
      <p:ext uri="{BB962C8B-B14F-4D97-AF65-F5344CB8AC3E}">
        <p14:creationId xmlns:p14="http://schemas.microsoft.com/office/powerpoint/2010/main" val="52742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1800" b="1" dirty="0"/>
              <a:t>2.</a:t>
            </a:r>
            <a:br>
              <a:rPr lang="en-GB" sz="1800" b="1" dirty="0"/>
            </a:br>
            <a:br>
              <a:rPr lang="en-GB" sz="1800" b="1" dirty="0"/>
            </a:br>
            <a:br>
              <a:rPr lang="en-GB" sz="1800" b="1" dirty="0"/>
            </a:br>
            <a:r>
              <a:rPr lang="en-GB" sz="2400" b="1" dirty="0">
                <a:latin typeface="Arial" panose="020B0604020202020204" pitchFamily="34" charset="0"/>
                <a:cs typeface="Arial" panose="020B0604020202020204" pitchFamily="34" charset="0"/>
              </a:rPr>
              <a:t>Regulation 16 and 17</a:t>
            </a:r>
            <a:br>
              <a:rPr lang="en-US" sz="1800" dirty="0"/>
            </a:br>
            <a:br>
              <a:rPr lang="en-GB" sz="1800" b="1" dirty="0"/>
            </a:br>
            <a:br>
              <a:rPr lang="en-GB" sz="1800" b="1" dirty="0"/>
            </a:br>
            <a:r>
              <a:rPr lang="en-GB" sz="1800" b="1" dirty="0"/>
              <a:t>2.10.	Amendments to Regulation 12 – Admission of non-citizens</a:t>
            </a:r>
            <a:endParaRPr lang="en-US" sz="1800" dirty="0"/>
          </a:p>
        </p:txBody>
      </p:sp>
      <p:sp>
        <p:nvSpPr>
          <p:cNvPr id="3" name="Content Placeholder 2"/>
          <p:cNvSpPr>
            <a:spLocks noGrp="1"/>
          </p:cNvSpPr>
          <p:nvPr>
            <p:ph idx="1"/>
          </p:nvPr>
        </p:nvSpPr>
        <p:spPr/>
        <p:txBody>
          <a:bodyPr/>
          <a:lstStyle/>
          <a:p>
            <a:pPr algn="just"/>
            <a:r>
              <a:rPr lang="en-US" sz="2400" dirty="0">
                <a:latin typeface="Arial" panose="020B0604020202020204" pitchFamily="34" charset="0"/>
                <a:cs typeface="Arial" panose="020B0604020202020204" pitchFamily="34" charset="0"/>
              </a:rPr>
              <a:t>Amendments to Regulation 16 are a technical amendment replacing the word application period to admission period to ensure consistency with the rest of the regulations.</a:t>
            </a:r>
          </a:p>
          <a:p>
            <a:pPr marL="0" indent="0" algn="just">
              <a:buNone/>
            </a:pP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Amendments to Regulation 17, provides for the Head of Department to delegate powers or functions as and when required to improve service-delivery.</a:t>
            </a:r>
          </a:p>
          <a:p>
            <a:pPr algn="just"/>
            <a:endParaRPr lang="en-US" sz="2400" dirty="0"/>
          </a:p>
        </p:txBody>
      </p:sp>
    </p:spTree>
    <p:extLst>
      <p:ext uri="{BB962C8B-B14F-4D97-AF65-F5344CB8AC3E}">
        <p14:creationId xmlns:p14="http://schemas.microsoft.com/office/powerpoint/2010/main" val="74009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latin typeface="Arial" panose="020B0604020202020204" pitchFamily="34" charset="0"/>
                <a:cs typeface="Arial" panose="020B0604020202020204" pitchFamily="34" charset="0"/>
              </a:rPr>
              <a:t>Next Steps</a:t>
            </a:r>
          </a:p>
        </p:txBody>
      </p:sp>
      <p:sp>
        <p:nvSpPr>
          <p:cNvPr id="3" name="Content Placeholder 2"/>
          <p:cNvSpPr>
            <a:spLocks noGrp="1"/>
          </p:cNvSpPr>
          <p:nvPr>
            <p:ph idx="1"/>
          </p:nvPr>
        </p:nvSpPr>
        <p:spPr/>
        <p:txBody>
          <a:bodyPr/>
          <a:lstStyle/>
          <a:p>
            <a:pPr marL="0" indent="0" algn="just">
              <a:buNone/>
            </a:pPr>
            <a:endParaRPr lang="en-US" sz="2400" dirty="0"/>
          </a:p>
          <a:p>
            <a:pPr algn="just"/>
            <a:endParaRPr lang="en-US" sz="2400" dirty="0"/>
          </a:p>
          <a:p>
            <a:pPr algn="just"/>
            <a:endParaRPr lang="en-US" sz="2400" dirty="0"/>
          </a:p>
          <a:p>
            <a:pPr algn="just"/>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605243707"/>
              </p:ext>
            </p:extLst>
          </p:nvPr>
        </p:nvGraphicFramePr>
        <p:xfrm>
          <a:off x="1115616" y="1556796"/>
          <a:ext cx="7056783" cy="3064488"/>
        </p:xfrm>
        <a:graphic>
          <a:graphicData uri="http://schemas.openxmlformats.org/drawingml/2006/table">
            <a:tbl>
              <a:tblPr firstRow="1" firstCol="1" bandRow="1">
                <a:tableStyleId>{5C22544A-7EE6-4342-B048-85BDC9FD1C3A}</a:tableStyleId>
              </a:tblPr>
              <a:tblGrid>
                <a:gridCol w="3492387">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286947">
                <a:tc>
                  <a:txBody>
                    <a:bodyPr/>
                    <a:lstStyle/>
                    <a:p>
                      <a:pPr marL="0" marR="0">
                        <a:lnSpc>
                          <a:spcPct val="115000"/>
                        </a:lnSpc>
                        <a:spcBef>
                          <a:spcPts val="0"/>
                        </a:spcBef>
                        <a:spcAft>
                          <a:spcPts val="0"/>
                        </a:spcAft>
                      </a:pPr>
                      <a:r>
                        <a:rPr lang="en-US" sz="1800" b="1" dirty="0">
                          <a:effectLst/>
                          <a:latin typeface="Arial" panose="020B0604020202020204" pitchFamily="34" charset="0"/>
                          <a:cs typeface="Arial" panose="020B0604020202020204" pitchFamily="34" charset="0"/>
                        </a:rPr>
                        <a:t>Activities</a:t>
                      </a:r>
                      <a:endParaRPr lang="en-US" sz="18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800" b="1" dirty="0">
                          <a:effectLst/>
                          <a:latin typeface="Arial" panose="020B0604020202020204" pitchFamily="34" charset="0"/>
                          <a:cs typeface="Arial" panose="020B0604020202020204" pitchFamily="34" charset="0"/>
                        </a:rPr>
                        <a:t>Dates</a:t>
                      </a:r>
                      <a:endParaRPr lang="en-US" sz="1800" b="1"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0"/>
                  </a:ext>
                </a:extLst>
              </a:tr>
              <a:tr h="361121">
                <a:tc>
                  <a:txBody>
                    <a:bodyPr/>
                    <a:lstStyle/>
                    <a:p>
                      <a:pPr marL="0" marR="0">
                        <a:lnSpc>
                          <a:spcPct val="115000"/>
                        </a:lnSpc>
                        <a:spcBef>
                          <a:spcPts val="0"/>
                        </a:spcBef>
                        <a:spcAft>
                          <a:spcPts val="0"/>
                        </a:spcAft>
                      </a:pPr>
                      <a:r>
                        <a:rPr lang="en-US" sz="1800" b="0" dirty="0">
                          <a:effectLst/>
                          <a:latin typeface="Arial" panose="020B0604020202020204" pitchFamily="34" charset="0"/>
                          <a:cs typeface="Arial" panose="020B0604020202020204" pitchFamily="34" charset="0"/>
                        </a:rPr>
                        <a:t>Revised draft after considering</a:t>
                      </a:r>
                      <a:r>
                        <a:rPr lang="en-US" sz="1800" b="0" dirty="0">
                          <a:effectLst/>
                        </a:rPr>
                        <a:t> </a:t>
                      </a:r>
                      <a:r>
                        <a:rPr lang="en-US" sz="1800" b="0" dirty="0">
                          <a:effectLst/>
                          <a:latin typeface="Arial" panose="020B0604020202020204" pitchFamily="34" charset="0"/>
                          <a:cs typeface="Arial" panose="020B0604020202020204" pitchFamily="34" charset="0"/>
                        </a:rPr>
                        <a:t>stakeholder comments</a:t>
                      </a:r>
                      <a:endParaRPr lang="en-US" sz="18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just">
                        <a:lnSpc>
                          <a:spcPct val="115000"/>
                        </a:lnSpc>
                        <a:spcBef>
                          <a:spcPts val="0"/>
                        </a:spcBef>
                        <a:spcAft>
                          <a:spcPts val="0"/>
                        </a:spcAft>
                        <a:buFont typeface="Arial" panose="020B0604020202020204" pitchFamily="34" charset="0"/>
                        <a:buNone/>
                      </a:pPr>
                      <a:r>
                        <a:rPr lang="en-US" sz="1800" b="0" dirty="0">
                          <a:effectLst/>
                          <a:latin typeface="Arial" panose="020B0604020202020204" pitchFamily="34" charset="0"/>
                          <a:cs typeface="Arial" panose="020B0604020202020204" pitchFamily="34" charset="0"/>
                        </a:rPr>
                        <a:t>7 </a:t>
                      </a:r>
                      <a:r>
                        <a:rPr lang="en-US" sz="1800" b="0" baseline="0" dirty="0">
                          <a:effectLst/>
                          <a:latin typeface="Arial" panose="020B0604020202020204" pitchFamily="34" charset="0"/>
                          <a:cs typeface="Arial" panose="020B0604020202020204" pitchFamily="34" charset="0"/>
                        </a:rPr>
                        <a:t>September 2018</a:t>
                      </a:r>
                    </a:p>
                  </a:txBody>
                  <a:tcPr marL="68580" marR="68580" marT="0" marB="0"/>
                </a:tc>
                <a:extLst>
                  <a:ext uri="{0D108BD9-81ED-4DB2-BD59-A6C34878D82A}">
                    <a16:rowId xmlns:a16="http://schemas.microsoft.com/office/drawing/2014/main" val="10001"/>
                  </a:ext>
                </a:extLst>
              </a:tr>
              <a:tr h="360040">
                <a:tc>
                  <a:txBody>
                    <a:bodyPr/>
                    <a:lstStyle/>
                    <a:p>
                      <a:pPr marL="0" marR="0">
                        <a:lnSpc>
                          <a:spcPct val="115000"/>
                        </a:lnSpc>
                        <a:spcBef>
                          <a:spcPts val="0"/>
                        </a:spcBef>
                        <a:spcAft>
                          <a:spcPts val="0"/>
                        </a:spcAft>
                      </a:pPr>
                      <a:r>
                        <a:rPr lang="en-US" sz="1800" b="0" baseline="0" dirty="0">
                          <a:effectLst/>
                          <a:latin typeface="Arial" panose="020B0604020202020204" pitchFamily="34" charset="0"/>
                          <a:ea typeface="Calibri"/>
                          <a:cs typeface="Arial" panose="020B0604020202020204" pitchFamily="34" charset="0"/>
                        </a:rPr>
                        <a:t>Submission to SLA Advisors </a:t>
                      </a:r>
                      <a:endParaRPr lang="en-US" sz="18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just" defTabSz="457200" rtl="0" eaLnBrk="1" fontAlgn="auto" latinLnBrk="0" hangingPunct="1">
                        <a:lnSpc>
                          <a:spcPct val="115000"/>
                        </a:lnSpc>
                        <a:spcBef>
                          <a:spcPts val="0"/>
                        </a:spcBef>
                        <a:spcAft>
                          <a:spcPts val="0"/>
                        </a:spcAft>
                        <a:buClrTx/>
                        <a:buSzTx/>
                        <a:buFont typeface="Arial" panose="020B0604020202020204" pitchFamily="34" charset="0"/>
                        <a:buNone/>
                        <a:tabLst/>
                        <a:defRPr/>
                      </a:pPr>
                      <a:r>
                        <a:rPr lang="en-US" sz="1800" b="0" baseline="0" dirty="0">
                          <a:effectLst/>
                          <a:latin typeface="Arial" panose="020B0604020202020204" pitchFamily="34" charset="0"/>
                          <a:ea typeface="Calibri"/>
                          <a:cs typeface="Arial" panose="020B0604020202020204" pitchFamily="34" charset="0"/>
                        </a:rPr>
                        <a:t>12 September2018</a:t>
                      </a:r>
                    </a:p>
                    <a:p>
                      <a:pPr marL="171450" marR="0" indent="-171450" algn="just">
                        <a:lnSpc>
                          <a:spcPct val="115000"/>
                        </a:lnSpc>
                        <a:spcBef>
                          <a:spcPts val="0"/>
                        </a:spcBef>
                        <a:spcAft>
                          <a:spcPts val="0"/>
                        </a:spcAft>
                        <a:buFont typeface="Arial" panose="020B0604020202020204" pitchFamily="34" charset="0"/>
                        <a:buChar char="•"/>
                      </a:pPr>
                      <a:endParaRPr lang="en-US" sz="1800" b="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2"/>
                  </a:ext>
                </a:extLst>
              </a:tr>
              <a:tr h="383783">
                <a:tc>
                  <a:txBody>
                    <a:bodyPr/>
                    <a:lstStyle/>
                    <a:p>
                      <a:pPr marL="0" marR="0">
                        <a:lnSpc>
                          <a:spcPct val="115000"/>
                        </a:lnSpc>
                        <a:spcBef>
                          <a:spcPts val="0"/>
                        </a:spcBef>
                        <a:spcAft>
                          <a:spcPts val="0"/>
                        </a:spcAft>
                      </a:pPr>
                      <a:r>
                        <a:rPr lang="en-US" sz="1800" b="0" baseline="0" dirty="0">
                          <a:effectLst/>
                          <a:latin typeface="Arial" panose="020B0604020202020204" pitchFamily="34" charset="0"/>
                          <a:ea typeface="Calibri"/>
                          <a:cs typeface="Arial" panose="020B0604020202020204" pitchFamily="34" charset="0"/>
                        </a:rPr>
                        <a:t>Final certification by </a:t>
                      </a:r>
                      <a:endParaRPr lang="en-US" sz="18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just" defTabSz="457200" rtl="0" eaLnBrk="1" fontAlgn="auto" latinLnBrk="0" hangingPunct="1">
                        <a:lnSpc>
                          <a:spcPct val="115000"/>
                        </a:lnSpc>
                        <a:spcBef>
                          <a:spcPts val="0"/>
                        </a:spcBef>
                        <a:spcAft>
                          <a:spcPts val="0"/>
                        </a:spcAft>
                        <a:buClrTx/>
                        <a:buSzTx/>
                        <a:buFont typeface="Arial" panose="020B0604020202020204" pitchFamily="34" charset="0"/>
                        <a:buNone/>
                        <a:tabLst/>
                        <a:defRPr/>
                      </a:pPr>
                      <a:r>
                        <a:rPr lang="en-US" sz="1800" b="0" baseline="0" dirty="0">
                          <a:effectLst/>
                          <a:latin typeface="Arial" panose="020B0604020202020204" pitchFamily="34" charset="0"/>
                          <a:ea typeface="Calibri"/>
                          <a:cs typeface="Arial" panose="020B0604020202020204" pitchFamily="34" charset="0"/>
                        </a:rPr>
                        <a:t>28 September 2018</a:t>
                      </a:r>
                    </a:p>
                    <a:p>
                      <a:pPr marL="171450" marR="0" indent="-171450" algn="just">
                        <a:lnSpc>
                          <a:spcPct val="115000"/>
                        </a:lnSpc>
                        <a:spcBef>
                          <a:spcPts val="0"/>
                        </a:spcBef>
                        <a:spcAft>
                          <a:spcPts val="0"/>
                        </a:spcAft>
                        <a:buFont typeface="Arial" panose="020B0604020202020204" pitchFamily="34" charset="0"/>
                        <a:buChar char="•"/>
                      </a:pPr>
                      <a:endParaRPr lang="en-US" sz="1800" b="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3"/>
                  </a:ext>
                </a:extLst>
              </a:tr>
              <a:tr h="407526">
                <a:tc>
                  <a:txBody>
                    <a:bodyPr/>
                    <a:lstStyle/>
                    <a:p>
                      <a:pPr marL="0" marR="0">
                        <a:lnSpc>
                          <a:spcPct val="115000"/>
                        </a:lnSpc>
                        <a:spcBef>
                          <a:spcPts val="0"/>
                        </a:spcBef>
                        <a:spcAft>
                          <a:spcPts val="0"/>
                        </a:spcAft>
                      </a:pPr>
                      <a:r>
                        <a:rPr lang="en-US" sz="1800" b="0" dirty="0">
                          <a:effectLst/>
                          <a:latin typeface="Arial" panose="020B0604020202020204" pitchFamily="34" charset="0"/>
                          <a:ea typeface="Calibri"/>
                          <a:cs typeface="Arial" panose="020B0604020202020204" pitchFamily="34" charset="0"/>
                        </a:rPr>
                        <a:t>Approval by legislature (subject to legislature processes)</a:t>
                      </a:r>
                    </a:p>
                  </a:txBody>
                  <a:tcPr marL="68580" marR="68580" marT="0" marB="0"/>
                </a:tc>
                <a:tc>
                  <a:txBody>
                    <a:bodyPr/>
                    <a:lstStyle/>
                    <a:p>
                      <a:pPr marL="0" marR="0" indent="0" algn="just" defTabSz="457200" rtl="0" eaLnBrk="1" fontAlgn="auto" latinLnBrk="0" hangingPunct="1">
                        <a:lnSpc>
                          <a:spcPct val="115000"/>
                        </a:lnSpc>
                        <a:spcBef>
                          <a:spcPts val="0"/>
                        </a:spcBef>
                        <a:spcAft>
                          <a:spcPts val="0"/>
                        </a:spcAft>
                        <a:buClrTx/>
                        <a:buSzTx/>
                        <a:buFont typeface="Arial" panose="020B0604020202020204" pitchFamily="34" charset="0"/>
                        <a:buNone/>
                        <a:tabLst/>
                        <a:defRPr/>
                      </a:pPr>
                      <a:r>
                        <a:rPr lang="en-US" sz="1800" b="0" baseline="0" dirty="0">
                          <a:effectLst/>
                          <a:latin typeface="Arial" panose="020B0604020202020204" pitchFamily="34" charset="0"/>
                          <a:ea typeface="Calibri"/>
                          <a:cs typeface="Arial" panose="020B0604020202020204" pitchFamily="34" charset="0"/>
                        </a:rPr>
                        <a:t>31 October 2018</a:t>
                      </a:r>
                    </a:p>
                    <a:p>
                      <a:pPr marL="0" marR="0" indent="0" algn="just">
                        <a:lnSpc>
                          <a:spcPct val="115000"/>
                        </a:lnSpc>
                        <a:spcBef>
                          <a:spcPts val="0"/>
                        </a:spcBef>
                        <a:spcAft>
                          <a:spcPts val="0"/>
                        </a:spcAft>
                        <a:buFont typeface="Arial" panose="020B0604020202020204" pitchFamily="34" charset="0"/>
                        <a:buNone/>
                      </a:pPr>
                      <a:endParaRPr lang="en-US" sz="1800" b="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04"/>
                  </a:ext>
                </a:extLst>
              </a:tr>
              <a:tr h="359261">
                <a:tc>
                  <a:txBody>
                    <a:bodyPr/>
                    <a:lstStyle/>
                    <a:p>
                      <a:pPr marL="0" marR="0">
                        <a:lnSpc>
                          <a:spcPct val="115000"/>
                        </a:lnSpc>
                        <a:spcBef>
                          <a:spcPts val="0"/>
                        </a:spcBef>
                        <a:spcAft>
                          <a:spcPts val="0"/>
                        </a:spcAft>
                      </a:pPr>
                      <a:r>
                        <a:rPr lang="en-US" sz="1800" b="0" dirty="0">
                          <a:effectLst/>
                          <a:latin typeface="Arial" panose="020B0604020202020204" pitchFamily="34" charset="0"/>
                          <a:ea typeface="Calibri"/>
                          <a:cs typeface="Arial" panose="020B0604020202020204" pitchFamily="34" charset="0"/>
                        </a:rPr>
                        <a:t>Publish Final Regulations </a:t>
                      </a:r>
                    </a:p>
                  </a:txBody>
                  <a:tcPr marL="68580" marR="68580" marT="0" marB="0"/>
                </a:tc>
                <a:tc>
                  <a:txBody>
                    <a:bodyPr/>
                    <a:lstStyle/>
                    <a:p>
                      <a:pPr marL="0" marR="0" indent="0" algn="just">
                        <a:lnSpc>
                          <a:spcPct val="115000"/>
                        </a:lnSpc>
                        <a:spcBef>
                          <a:spcPts val="0"/>
                        </a:spcBef>
                        <a:spcAft>
                          <a:spcPts val="0"/>
                        </a:spcAft>
                        <a:buFont typeface="Arial" panose="020B0604020202020204" pitchFamily="34" charset="0"/>
                        <a:buNone/>
                      </a:pPr>
                      <a:r>
                        <a:rPr lang="en-US" sz="1800" b="0" dirty="0">
                          <a:effectLst/>
                          <a:latin typeface="Arial" panose="020B0604020202020204" pitchFamily="34" charset="0"/>
                          <a:ea typeface="Calibri"/>
                          <a:cs typeface="Arial" panose="020B0604020202020204" pitchFamily="34" charset="0"/>
                        </a:rPr>
                        <a:t>9 November 2018</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808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latin typeface="Arial" panose="020B0604020202020204" pitchFamily="34" charset="0"/>
                <a:cs typeface="Arial" panose="020B0604020202020204" pitchFamily="34" charset="0"/>
              </a:rPr>
              <a:t>Process for written comments </a:t>
            </a:r>
          </a:p>
        </p:txBody>
      </p:sp>
      <p:sp>
        <p:nvSpPr>
          <p:cNvPr id="3" name="Content Placeholder 2"/>
          <p:cNvSpPr>
            <a:spLocks noGrp="1"/>
          </p:cNvSpPr>
          <p:nvPr>
            <p:ph idx="1"/>
          </p:nvPr>
        </p:nvSpPr>
        <p:spPr/>
        <p:txBody>
          <a:bodyPr/>
          <a:lstStyle/>
          <a:p>
            <a:pPr algn="just"/>
            <a:r>
              <a:rPr lang="en-US" sz="1800" b="1" dirty="0">
                <a:latin typeface="Arial" panose="020B0604020202020204" pitchFamily="34" charset="0"/>
                <a:cs typeface="Arial" panose="020B0604020202020204" pitchFamily="34" charset="0"/>
              </a:rPr>
              <a:t>Written comments or representation may be sent to Mr. Faizel Peerbhai by―</a:t>
            </a:r>
            <a:endParaRPr lang="en-US" sz="1800" dirty="0">
              <a:latin typeface="Arial" panose="020B0604020202020204" pitchFamily="34" charset="0"/>
              <a:cs typeface="Arial" panose="020B0604020202020204" pitchFamily="34" charset="0"/>
            </a:endParaRPr>
          </a:p>
          <a:p>
            <a:pPr marL="857250" lvl="1" indent="-457200" algn="just">
              <a:buAutoNum type="alphaLcParenBoth"/>
            </a:pPr>
            <a:r>
              <a:rPr lang="en-US" sz="1800" b="1" dirty="0">
                <a:latin typeface="Arial" panose="020B0604020202020204" pitchFamily="34" charset="0"/>
                <a:cs typeface="Arial" panose="020B0604020202020204" pitchFamily="34" charset="0"/>
              </a:rPr>
              <a:t>post to:</a:t>
            </a:r>
            <a:endParaRPr lang="en-US" sz="1800" dirty="0">
              <a:latin typeface="Arial" panose="020B0604020202020204" pitchFamily="34" charset="0"/>
              <a:cs typeface="Arial" panose="020B0604020202020204" pitchFamily="34" charset="0"/>
            </a:endParaRPr>
          </a:p>
          <a:p>
            <a:pPr marL="400050" lvl="1" indent="0" algn="just">
              <a:buNone/>
            </a:pPr>
            <a:r>
              <a:rPr lang="en-US" sz="1800" dirty="0">
                <a:latin typeface="Arial" panose="020B0604020202020204" pitchFamily="34" charset="0"/>
                <a:cs typeface="Arial" panose="020B0604020202020204" pitchFamily="34" charset="0"/>
              </a:rPr>
              <a:t>The Department of Education</a:t>
            </a:r>
          </a:p>
          <a:p>
            <a:pPr marL="400050" lvl="1" indent="0" algn="just">
              <a:buNone/>
            </a:pPr>
            <a:r>
              <a:rPr lang="en-US" sz="1800" dirty="0">
                <a:latin typeface="Arial" panose="020B0604020202020204" pitchFamily="34" charset="0"/>
                <a:cs typeface="Arial" panose="020B0604020202020204" pitchFamily="34" charset="0"/>
              </a:rPr>
              <a:t>P O Box 7710</a:t>
            </a:r>
          </a:p>
          <a:p>
            <a:pPr marL="400050" lvl="1" indent="0" algn="just">
              <a:buNone/>
            </a:pPr>
            <a:r>
              <a:rPr lang="en-US" sz="1800" dirty="0">
                <a:latin typeface="Arial" panose="020B0604020202020204" pitchFamily="34" charset="0"/>
                <a:cs typeface="Arial" panose="020B0604020202020204" pitchFamily="34" charset="0"/>
              </a:rPr>
              <a:t>Johannesburg </a:t>
            </a:r>
          </a:p>
          <a:p>
            <a:pPr marL="400050" lvl="1" indent="0" algn="just">
              <a:buNone/>
            </a:pPr>
            <a:r>
              <a:rPr lang="en-US" sz="1800" dirty="0">
                <a:latin typeface="Arial" panose="020B0604020202020204" pitchFamily="34" charset="0"/>
                <a:cs typeface="Arial" panose="020B0604020202020204" pitchFamily="34" charset="0"/>
              </a:rPr>
              <a:t>2000;</a:t>
            </a:r>
          </a:p>
          <a:p>
            <a:pPr marL="400050" lvl="1" indent="0" algn="just">
              <a:buNone/>
            </a:pPr>
            <a:r>
              <a:rPr lang="en-US" sz="1800" b="1" dirty="0">
                <a:latin typeface="Arial" panose="020B0604020202020204" pitchFamily="34" charset="0"/>
                <a:cs typeface="Arial" panose="020B0604020202020204" pitchFamily="34" charset="0"/>
              </a:rPr>
              <a:t>(b)	hand to:</a:t>
            </a:r>
            <a:endParaRPr lang="en-US" sz="1800" dirty="0">
              <a:latin typeface="Arial" panose="020B0604020202020204" pitchFamily="34" charset="0"/>
              <a:cs typeface="Arial" panose="020B0604020202020204" pitchFamily="34" charset="0"/>
            </a:endParaRPr>
          </a:p>
          <a:p>
            <a:pPr marL="400050" lvl="1" indent="0" algn="just">
              <a:buNone/>
            </a:pPr>
            <a:r>
              <a:rPr lang="en-US" sz="1800" dirty="0">
                <a:latin typeface="Arial" panose="020B0604020202020204" pitchFamily="34" charset="0"/>
                <a:cs typeface="Arial" panose="020B0604020202020204" pitchFamily="34" charset="0"/>
              </a:rPr>
              <a:t>The Gauteng Department of Education</a:t>
            </a:r>
          </a:p>
          <a:p>
            <a:pPr marL="400050" lvl="1" indent="0" algn="just">
              <a:buNone/>
            </a:pPr>
            <a:r>
              <a:rPr lang="en-US" sz="1800" dirty="0">
                <a:latin typeface="Arial" panose="020B0604020202020204" pitchFamily="34" charset="0"/>
                <a:cs typeface="Arial" panose="020B0604020202020204" pitchFamily="34" charset="0"/>
              </a:rPr>
              <a:t>Directorate: Strategic Policy Management </a:t>
            </a:r>
          </a:p>
          <a:p>
            <a:pPr marL="400050" lvl="1" indent="0" algn="just">
              <a:buNone/>
            </a:pPr>
            <a:r>
              <a:rPr lang="en-US" sz="1800" dirty="0">
                <a:latin typeface="Arial" panose="020B0604020202020204" pitchFamily="34" charset="0"/>
                <a:cs typeface="Arial" panose="020B0604020202020204" pitchFamily="34" charset="0"/>
              </a:rPr>
              <a:t>7th floor – Room 7D12</a:t>
            </a:r>
          </a:p>
          <a:p>
            <a:pPr marL="400050" lvl="1" indent="0" algn="just">
              <a:buNone/>
            </a:pPr>
            <a:r>
              <a:rPr lang="en-US" sz="1800" dirty="0">
                <a:latin typeface="Arial" panose="020B0604020202020204" pitchFamily="34" charset="0"/>
                <a:cs typeface="Arial" panose="020B0604020202020204" pitchFamily="34" charset="0"/>
              </a:rPr>
              <a:t>17 Simmonds Street, Johannesburg</a:t>
            </a:r>
          </a:p>
        </p:txBody>
      </p:sp>
    </p:spTree>
    <p:extLst>
      <p:ext uri="{BB962C8B-B14F-4D97-AF65-F5344CB8AC3E}">
        <p14:creationId xmlns:p14="http://schemas.microsoft.com/office/powerpoint/2010/main" val="3329186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latin typeface="Arial" panose="020B0604020202020204" pitchFamily="34" charset="0"/>
                <a:cs typeface="Arial" panose="020B0604020202020204" pitchFamily="34" charset="0"/>
              </a:rPr>
              <a:t>Process for written comments </a:t>
            </a:r>
          </a:p>
        </p:txBody>
      </p:sp>
      <p:sp>
        <p:nvSpPr>
          <p:cNvPr id="3" name="Content Placeholder 2"/>
          <p:cNvSpPr>
            <a:spLocks noGrp="1"/>
          </p:cNvSpPr>
          <p:nvPr>
            <p:ph idx="1"/>
          </p:nvPr>
        </p:nvSpPr>
        <p:spPr/>
        <p:txBody>
          <a:bodyPr/>
          <a:lstStyle/>
          <a:p>
            <a:pPr algn="just"/>
            <a:r>
              <a:rPr lang="en-US" sz="2000" b="1" dirty="0">
                <a:latin typeface="Arial" panose="020B0604020202020204" pitchFamily="34" charset="0"/>
                <a:cs typeface="Arial" panose="020B0604020202020204" pitchFamily="34" charset="0"/>
              </a:rPr>
              <a:t>Written comments or representation may be sent to Mr. Faizel Peerbhai by―</a:t>
            </a:r>
            <a:endParaRPr lang="en-US" sz="2000" dirty="0">
              <a:latin typeface="Arial" panose="020B0604020202020204" pitchFamily="34" charset="0"/>
              <a:cs typeface="Arial" panose="020B0604020202020204" pitchFamily="34" charset="0"/>
            </a:endParaRPr>
          </a:p>
          <a:p>
            <a:pPr lvl="1" algn="just"/>
            <a:r>
              <a:rPr lang="en-US" sz="2000" b="1" dirty="0">
                <a:latin typeface="Arial" panose="020B0604020202020204" pitchFamily="34" charset="0"/>
                <a:cs typeface="Arial" panose="020B0604020202020204" pitchFamily="34" charset="0"/>
              </a:rPr>
              <a:t>(c)	by email to:	</a:t>
            </a:r>
            <a:r>
              <a:rPr lang="en-US" sz="2000" b="1" u="sng" dirty="0">
                <a:latin typeface="Arial" panose="020B0604020202020204" pitchFamily="34" charset="0"/>
                <a:cs typeface="Arial" panose="020B0604020202020204" pitchFamily="34" charset="0"/>
                <a:hlinkClick r:id="rId2"/>
              </a:rPr>
              <a:t>Faizel.Peerbhai@gauteng.gov.za</a:t>
            </a: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It would greatly assist the Department if all submissions could be prepared under the headings listed in the Regulations. If you do not wish to comment under a particular heading, please indicate "No comment". Alternatively, the template below may be used to submit your written comment.</a:t>
            </a:r>
          </a:p>
          <a:p>
            <a:pPr algn="just"/>
            <a:r>
              <a:rPr lang="en-US" sz="2000" dirty="0">
                <a:latin typeface="Arial" panose="020B0604020202020204" pitchFamily="34" charset="0"/>
                <a:cs typeface="Arial" panose="020B0604020202020204" pitchFamily="34" charset="0"/>
              </a:rPr>
              <a:t>The regulations are downloadable from the www. Education.gpg.gov.za or via-email on request from </a:t>
            </a:r>
            <a:r>
              <a:rPr lang="en-US" sz="2000" b="1" u="sng" dirty="0">
                <a:latin typeface="Arial" panose="020B0604020202020204" pitchFamily="34" charset="0"/>
                <a:cs typeface="Arial" panose="020B0604020202020204" pitchFamily="34" charset="0"/>
                <a:hlinkClick r:id="rId2"/>
              </a:rPr>
              <a:t>Faizel.Peerbhai@gauteng.gov.za</a:t>
            </a:r>
            <a:endParaRPr lang="en-US" sz="2000" b="1" u="sng"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Comments must be submitted by 30 August 2018.</a:t>
            </a:r>
          </a:p>
          <a:p>
            <a:pPr algn="just"/>
            <a:endParaRPr lang="en-US" sz="2400" dirty="0"/>
          </a:p>
        </p:txBody>
      </p:sp>
    </p:spTree>
    <p:extLst>
      <p:ext uri="{BB962C8B-B14F-4D97-AF65-F5344CB8AC3E}">
        <p14:creationId xmlns:p14="http://schemas.microsoft.com/office/powerpoint/2010/main" val="308350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a:latin typeface="Arial" panose="020B0604020202020204" pitchFamily="34" charset="0"/>
                <a:cs typeface="Arial" panose="020B0604020202020204" pitchFamily="34" charset="0"/>
              </a:rPr>
              <a:t>Template for Comments to the Draft</a:t>
            </a:r>
            <a:endParaRPr lang="en-US" sz="1050" dirty="0">
              <a:latin typeface="Arial" panose="020B0604020202020204" pitchFamily="34" charset="0"/>
              <a:cs typeface="Arial" panose="020B0604020202020204"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21877098"/>
              </p:ext>
            </p:extLst>
          </p:nvPr>
        </p:nvGraphicFramePr>
        <p:xfrm>
          <a:off x="827584" y="1556794"/>
          <a:ext cx="8192591" cy="5078746"/>
        </p:xfrm>
        <a:graphic>
          <a:graphicData uri="http://schemas.openxmlformats.org/drawingml/2006/table">
            <a:tbl>
              <a:tblPr firstRow="1" firstCol="1" bandRow="1">
                <a:tableStyleId>{5C22544A-7EE6-4342-B048-85BDC9FD1C3A}</a:tableStyleId>
              </a:tblPr>
              <a:tblGrid>
                <a:gridCol w="1202672">
                  <a:extLst>
                    <a:ext uri="{9D8B030D-6E8A-4147-A177-3AD203B41FA5}">
                      <a16:colId xmlns:a16="http://schemas.microsoft.com/office/drawing/2014/main" val="20000"/>
                    </a:ext>
                  </a:extLst>
                </a:gridCol>
                <a:gridCol w="1743383">
                  <a:extLst>
                    <a:ext uri="{9D8B030D-6E8A-4147-A177-3AD203B41FA5}">
                      <a16:colId xmlns:a16="http://schemas.microsoft.com/office/drawing/2014/main" val="20001"/>
                    </a:ext>
                  </a:extLst>
                </a:gridCol>
                <a:gridCol w="1115831">
                  <a:extLst>
                    <a:ext uri="{9D8B030D-6E8A-4147-A177-3AD203B41FA5}">
                      <a16:colId xmlns:a16="http://schemas.microsoft.com/office/drawing/2014/main" val="20002"/>
                    </a:ext>
                  </a:extLst>
                </a:gridCol>
                <a:gridCol w="1099446">
                  <a:extLst>
                    <a:ext uri="{9D8B030D-6E8A-4147-A177-3AD203B41FA5}">
                      <a16:colId xmlns:a16="http://schemas.microsoft.com/office/drawing/2014/main" val="20003"/>
                    </a:ext>
                  </a:extLst>
                </a:gridCol>
                <a:gridCol w="1328838">
                  <a:extLst>
                    <a:ext uri="{9D8B030D-6E8A-4147-A177-3AD203B41FA5}">
                      <a16:colId xmlns:a16="http://schemas.microsoft.com/office/drawing/2014/main" val="20004"/>
                    </a:ext>
                  </a:extLst>
                </a:gridCol>
                <a:gridCol w="1702421">
                  <a:extLst>
                    <a:ext uri="{9D8B030D-6E8A-4147-A177-3AD203B41FA5}">
                      <a16:colId xmlns:a16="http://schemas.microsoft.com/office/drawing/2014/main" val="20005"/>
                    </a:ext>
                  </a:extLst>
                </a:gridCol>
              </a:tblGrid>
              <a:tr h="433407">
                <a:tc>
                  <a:txBody>
                    <a:bodyPr/>
                    <a:lstStyle/>
                    <a:p>
                      <a:pPr marL="0" marR="0">
                        <a:lnSpc>
                          <a:spcPct val="115000"/>
                        </a:lnSpc>
                        <a:spcBef>
                          <a:spcPts val="0"/>
                        </a:spcBef>
                        <a:spcAft>
                          <a:spcPts val="0"/>
                        </a:spcAft>
                      </a:pPr>
                      <a:r>
                        <a:rPr lang="en-US" sz="1200" dirty="0">
                          <a:effectLst/>
                        </a:rPr>
                        <a:t>Name of person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Organisation/ Individual</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Regulation no.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Comment/Proposal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Support/Not support/Specific/General Amendments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Reason for Supporting/Not supporting</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326909">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51102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246897"/>
            <a:ext cx="5001260" cy="3290303"/>
          </a:xfrm>
          <a:prstGeom prst="rect">
            <a:avLst/>
          </a:prstGeom>
        </p:spPr>
      </p:pic>
    </p:spTree>
    <p:extLst>
      <p:ext uri="{BB962C8B-B14F-4D97-AF65-F5344CB8AC3E}">
        <p14:creationId xmlns:p14="http://schemas.microsoft.com/office/powerpoint/2010/main" val="149783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PURPOSE OF THE AMENDMENTS</a:t>
            </a:r>
          </a:p>
        </p:txBody>
      </p:sp>
      <p:sp>
        <p:nvSpPr>
          <p:cNvPr id="5" name="Content Placeholder 4"/>
          <p:cNvSpPr>
            <a:spLocks noGrp="1"/>
          </p:cNvSpPr>
          <p:nvPr>
            <p:ph idx="1"/>
          </p:nvPr>
        </p:nvSpPr>
        <p:spPr/>
        <p:txBody>
          <a:bodyPr/>
          <a:lstStyle/>
          <a:p>
            <a:pPr algn="just"/>
            <a:r>
              <a:rPr lang="en-US" sz="2800" dirty="0">
                <a:latin typeface="Arial" panose="020B0604020202020204" pitchFamily="34" charset="0"/>
                <a:cs typeface="Arial" panose="020B0604020202020204" pitchFamily="34" charset="0"/>
              </a:rPr>
              <a:t>To ensure alignment with National legislation (SASA and NEPA);</a:t>
            </a:r>
          </a:p>
          <a:p>
            <a:pPr algn="just"/>
            <a:r>
              <a:rPr lang="en-US" sz="2800" dirty="0">
                <a:latin typeface="Arial" panose="020B0604020202020204" pitchFamily="34" charset="0"/>
                <a:cs typeface="Arial" panose="020B0604020202020204" pitchFamily="34" charset="0"/>
              </a:rPr>
              <a:t>To comply with the Constitutional Court  Judgement of determining feeder zones</a:t>
            </a:r>
          </a:p>
          <a:p>
            <a:pPr algn="just"/>
            <a:r>
              <a:rPr lang="en-US" sz="2800" dirty="0">
                <a:latin typeface="Arial" panose="020B0604020202020204" pitchFamily="34" charset="0"/>
                <a:cs typeface="Arial" panose="020B0604020202020204" pitchFamily="34" charset="0"/>
              </a:rPr>
              <a:t>To clarify ambiguity that has been before the courts in the recent past</a:t>
            </a:r>
          </a:p>
          <a:p>
            <a:pPr algn="just"/>
            <a:r>
              <a:rPr lang="en-US" sz="2800" dirty="0">
                <a:latin typeface="Arial" panose="020B0604020202020204" pitchFamily="34" charset="0"/>
                <a:cs typeface="Arial" panose="020B0604020202020204" pitchFamily="34" charset="0"/>
              </a:rPr>
              <a:t>To provide for the online applications system</a:t>
            </a:r>
          </a:p>
          <a:p>
            <a:pPr algn="just"/>
            <a:r>
              <a:rPr lang="en-US" sz="2800" dirty="0">
                <a:latin typeface="Arial" panose="020B0604020202020204" pitchFamily="34" charset="0"/>
                <a:cs typeface="Arial" panose="020B0604020202020204" pitchFamily="34" charset="0"/>
              </a:rPr>
              <a:t>To facilitate delegations; and</a:t>
            </a:r>
          </a:p>
          <a:p>
            <a:pPr algn="just"/>
            <a:r>
              <a:rPr lang="en-US" sz="2800" dirty="0">
                <a:latin typeface="Arial" panose="020B0604020202020204" pitchFamily="34" charset="0"/>
                <a:cs typeface="Arial" panose="020B0604020202020204" pitchFamily="34" charset="0"/>
              </a:rPr>
              <a:t>To provide for technical amendments related to drafting.</a:t>
            </a:r>
          </a:p>
          <a:p>
            <a:pPr marL="0" indent="0">
              <a:buNone/>
            </a:pPr>
            <a:endParaRPr lang="en-US" sz="3600" dirty="0"/>
          </a:p>
        </p:txBody>
      </p:sp>
    </p:spTree>
    <p:extLst>
      <p:ext uri="{BB962C8B-B14F-4D97-AF65-F5344CB8AC3E}">
        <p14:creationId xmlns:p14="http://schemas.microsoft.com/office/powerpoint/2010/main" val="121427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a:t>E</a:t>
            </a:r>
            <a:br>
              <a:rPr lang="en-GB" sz="2400" b="1" dirty="0"/>
            </a:br>
            <a:br>
              <a:rPr lang="en-GB" sz="2400" b="1" dirty="0"/>
            </a:br>
            <a:r>
              <a:rPr lang="en-GB" sz="2800" b="1" dirty="0">
                <a:latin typeface="Arial" panose="020B0604020202020204" pitchFamily="34" charset="0"/>
                <a:cs typeface="Arial" panose="020B0604020202020204" pitchFamily="34" charset="0"/>
              </a:rPr>
              <a:t>Regulation 1 : Definitions</a:t>
            </a:r>
            <a:br>
              <a:rPr lang="en-US" sz="3600" dirty="0"/>
            </a:br>
            <a:endParaRPr lang="en-US" sz="3600" dirty="0"/>
          </a:p>
        </p:txBody>
      </p:sp>
      <p:sp>
        <p:nvSpPr>
          <p:cNvPr id="3" name="Content Placeholder 2"/>
          <p:cNvSpPr>
            <a:spLocks noGrp="1"/>
          </p:cNvSpPr>
          <p:nvPr>
            <p:ph idx="1"/>
          </p:nvPr>
        </p:nvSpPr>
        <p:spPr/>
        <p:txBody>
          <a:bodyPr/>
          <a:lstStyle/>
          <a:p>
            <a:pPr marL="0" indent="0">
              <a:buNone/>
            </a:pPr>
            <a:r>
              <a:rPr lang="en-GB" sz="2000" b="1" dirty="0">
                <a:latin typeface="Arial" panose="020B0604020202020204" pitchFamily="34" charset="0"/>
                <a:cs typeface="Arial" panose="020B0604020202020204" pitchFamily="34" charset="0"/>
              </a:rPr>
              <a:t>Amendment of Regulation 1 – Definitions </a:t>
            </a:r>
            <a:r>
              <a:rPr lang="en-GB"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Certain definitions have been amended and inserted in order to align with National Legislation and best practice to allow stakeholders to easily understand the practical implications of the said definitions within the body of the Admission Regulations. </a:t>
            </a:r>
          </a:p>
          <a:p>
            <a:pPr algn="just"/>
            <a:r>
              <a:rPr lang="en-GB" sz="2000" dirty="0">
                <a:latin typeface="Arial" panose="020B0604020202020204" pitchFamily="34" charset="0"/>
                <a:cs typeface="Arial" panose="020B0604020202020204" pitchFamily="34" charset="0"/>
              </a:rPr>
              <a:t>In this regard the following changes have been made:</a:t>
            </a:r>
          </a:p>
          <a:p>
            <a:pPr lvl="1" algn="just"/>
            <a:r>
              <a:rPr lang="en-GB" sz="2000" dirty="0">
                <a:latin typeface="Arial" panose="020B0604020202020204" pitchFamily="34" charset="0"/>
                <a:cs typeface="Arial" panose="020B0604020202020204" pitchFamily="34" charset="0"/>
              </a:rPr>
              <a:t>Definitions that were amended : “confidential report”; “entry phase learners” ; “feeder zones;” “normal grade age;” “</a:t>
            </a:r>
            <a:r>
              <a:rPr lang="en-US" sz="2000" dirty="0">
                <a:latin typeface="Arial" panose="020B0604020202020204" pitchFamily="34" charset="0"/>
                <a:cs typeface="Arial" panose="020B0604020202020204" pitchFamily="34" charset="0"/>
              </a:rPr>
              <a:t>objective entry enrolment capacity;" “parent ;” “school; ”and “sibling.”</a:t>
            </a:r>
            <a:endParaRPr lang="en-GB" sz="2000" dirty="0">
              <a:latin typeface="Arial" panose="020B0604020202020204" pitchFamily="34" charset="0"/>
              <a:cs typeface="Arial" panose="020B0604020202020204" pitchFamily="34" charset="0"/>
            </a:endParaRPr>
          </a:p>
          <a:p>
            <a:pPr lvl="1" algn="just"/>
            <a:r>
              <a:rPr lang="en-GB" sz="2000" dirty="0">
                <a:latin typeface="Arial" panose="020B0604020202020204" pitchFamily="34" charset="0"/>
                <a:cs typeface="Arial" panose="020B0604020202020204" pitchFamily="34" charset="0"/>
              </a:rPr>
              <a:t>Definitions that were removed : “ feeder primary school” and “specialist school.”</a:t>
            </a:r>
          </a:p>
          <a:p>
            <a:pPr lvl="1" algn="just"/>
            <a:r>
              <a:rPr lang="en-GB" sz="2000" dirty="0">
                <a:latin typeface="Arial" panose="020B0604020202020204" pitchFamily="34" charset="0"/>
                <a:cs typeface="Arial" panose="020B0604020202020204" pitchFamily="34" charset="0"/>
              </a:rPr>
              <a:t>Definitions that were inserted : “ Department”; “focus school”</a:t>
            </a:r>
            <a:endParaRPr lang="en-US" sz="20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1809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p>
        </p:txBody>
      </p:sp>
      <p:sp>
        <p:nvSpPr>
          <p:cNvPr id="3" name="Content Placeholder 2"/>
          <p:cNvSpPr>
            <a:spLocks noGrp="1"/>
          </p:cNvSpPr>
          <p:nvPr>
            <p:ph idx="1"/>
          </p:nvPr>
        </p:nvSpPr>
        <p:spPr/>
        <p:txBody>
          <a:bodyPr>
            <a:normAutofit fontScale="92500" lnSpcReduction="10000"/>
          </a:bodyPr>
          <a:lstStyle/>
          <a:p>
            <a:pPr algn="just"/>
            <a:r>
              <a:rPr lang="en-GB" sz="2400" dirty="0"/>
              <a:t>This amendment is a technical amendment focussing on the Head of Department being responsible for the administration of the admission of learners to  schools and moves provisions relating to admission policies to its own subregulation. </a:t>
            </a:r>
          </a:p>
          <a:p>
            <a:pPr algn="just"/>
            <a:r>
              <a:rPr lang="en-US" sz="2400" dirty="0">
                <a:cs typeface="Arial" pitchFamily="34" charset="0"/>
              </a:rPr>
              <a:t>The HOD has the power to administer the admission of learners and placement of learners to all public ordinary schools in Gauteng (functions can be delegated to a District Director),</a:t>
            </a:r>
          </a:p>
          <a:p>
            <a:pPr algn="just"/>
            <a:r>
              <a:rPr lang="en-US" sz="2400" dirty="0">
                <a:cs typeface="Arial" pitchFamily="34" charset="0"/>
              </a:rPr>
              <a:t>The rationale behind this regulation is to bring legal certainty and clarification regarding the powers and responsibility of the HOD with regards to the administration of admission and placement of learners.</a:t>
            </a:r>
          </a:p>
          <a:p>
            <a:pPr algn="just"/>
            <a:r>
              <a:rPr lang="en-US" sz="2400" dirty="0">
                <a:cs typeface="Arial" pitchFamily="34" charset="0"/>
              </a:rPr>
              <a:t>This has been a point of dispute in several cases, wherein Principals have a predicament of not knowing who to listen to between the Department or SGB e.g. </a:t>
            </a:r>
            <a:r>
              <a:rPr lang="en-US" sz="2400" dirty="0" err="1">
                <a:cs typeface="Arial" pitchFamily="34" charset="0"/>
              </a:rPr>
              <a:t>Overkruin</a:t>
            </a:r>
            <a:r>
              <a:rPr lang="en-US" sz="2400" dirty="0">
                <a:cs typeface="Arial" pitchFamily="34" charset="0"/>
              </a:rPr>
              <a:t>, Montana, </a:t>
            </a:r>
            <a:r>
              <a:rPr lang="en-US" sz="2400" dirty="0" err="1">
                <a:cs typeface="Arial" pitchFamily="34" charset="0"/>
              </a:rPr>
              <a:t>Overvaal</a:t>
            </a:r>
            <a:endParaRPr lang="en-US" sz="2400" dirty="0">
              <a:cs typeface="Arial" pitchFamily="34" charset="0"/>
            </a:endParaRPr>
          </a:p>
          <a:p>
            <a:pPr marL="0" indent="0">
              <a:buNone/>
            </a:pPr>
            <a:endParaRPr lang="en-US" dirty="0"/>
          </a:p>
        </p:txBody>
      </p:sp>
      <p:sp>
        <p:nvSpPr>
          <p:cNvPr id="4" name="Title 1"/>
          <p:cNvSpPr txBox="1">
            <a:spLocks/>
          </p:cNvSpPr>
          <p:nvPr/>
        </p:nvSpPr>
        <p:spPr>
          <a:xfrm>
            <a:off x="1159580" y="984501"/>
            <a:ext cx="8013659" cy="427001"/>
          </a:xfrm>
          <a:prstGeom prst="rect">
            <a:avLst/>
          </a:prstGeom>
        </p:spPr>
        <p:txBody>
          <a:bodyPr vert="horz" lIns="91440" tIns="45720" rIns="91440" bIns="45720" rtlCol="0" anchor="ctr">
            <a:normAutofit fontScale="82500" lnSpcReduction="20000"/>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algn="l"/>
            <a:r>
              <a:rPr lang="en-US" dirty="0"/>
              <a:t>Regulation 2 – Administration of Admissions</a:t>
            </a:r>
          </a:p>
        </p:txBody>
      </p:sp>
    </p:spTree>
    <p:extLst>
      <p:ext uri="{BB962C8B-B14F-4D97-AF65-F5344CB8AC3E}">
        <p14:creationId xmlns:p14="http://schemas.microsoft.com/office/powerpoint/2010/main" val="313277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r>
              <a:rPr lang="en-GB" sz="2400" b="1" dirty="0"/>
            </a:br>
            <a:r>
              <a:rPr lang="en-GB" sz="2000" b="1" dirty="0">
                <a:latin typeface="Arial" panose="020B0604020202020204" pitchFamily="34" charset="0"/>
                <a:cs typeface="Arial" panose="020B0604020202020204" pitchFamily="34" charset="0"/>
              </a:rPr>
              <a:t>Regulation 2A - </a:t>
            </a:r>
            <a:r>
              <a:rPr lang="en-US" sz="2000" b="1" dirty="0">
                <a:latin typeface="Arial" panose="020B0604020202020204" pitchFamily="34" charset="0"/>
                <a:cs typeface="Arial" panose="020B0604020202020204" pitchFamily="34" charset="0"/>
              </a:rPr>
              <a:t>General Principles regarding  Admissions </a:t>
            </a:r>
            <a:br>
              <a:rPr lang="en-US" sz="2400" b="1" dirty="0"/>
            </a:br>
            <a:endParaRPr lang="en-US" sz="2400" dirty="0"/>
          </a:p>
        </p:txBody>
      </p:sp>
      <p:sp>
        <p:nvSpPr>
          <p:cNvPr id="3" name="Content Placeholder 2"/>
          <p:cNvSpPr>
            <a:spLocks noGrp="1"/>
          </p:cNvSpPr>
          <p:nvPr>
            <p:ph idx="1"/>
          </p:nvPr>
        </p:nvSpPr>
        <p:spPr/>
        <p:txBody>
          <a:bodyPr/>
          <a:lstStyle/>
          <a:p>
            <a:pPr algn="just"/>
            <a:r>
              <a:rPr lang="en-US" sz="2400" dirty="0">
                <a:latin typeface="Arial" panose="020B0604020202020204" pitchFamily="34" charset="0"/>
                <a:cs typeface="Arial" panose="020B0604020202020204" pitchFamily="34" charset="0"/>
              </a:rPr>
              <a:t>This subregulation is largely based on what was contained  in Regulation 3 under unfair discrimination. </a:t>
            </a:r>
          </a:p>
          <a:p>
            <a:pPr algn="just"/>
            <a:r>
              <a:rPr lang="en-US" sz="2400" dirty="0">
                <a:latin typeface="Arial" panose="020B0604020202020204" pitchFamily="34" charset="0"/>
                <a:cs typeface="Arial" panose="020B0604020202020204" pitchFamily="34" charset="0"/>
              </a:rPr>
              <a:t>The new insertion relates to discrimination of learners for admission on the basis of them not having the relevant documentation when seeking admissions to curb this discriminatory practice. </a:t>
            </a:r>
          </a:p>
          <a:p>
            <a:pPr algn="just"/>
            <a:r>
              <a:rPr lang="en-US" sz="2400" dirty="0">
                <a:latin typeface="Arial" panose="020B0604020202020204" pitchFamily="34" charset="0"/>
                <a:cs typeface="Arial" panose="020B0604020202020204" pitchFamily="34" charset="0"/>
              </a:rPr>
              <a:t>This amendment further provides for the Head of Department to have the final authority to admit learners to a school in line with the court case of the MEC for Education Gauteng Province and Another vs Governing Body of Rivonia Primary School and Others 2013.</a:t>
            </a:r>
          </a:p>
          <a:p>
            <a:endParaRPr lang="en-US" dirty="0"/>
          </a:p>
          <a:p>
            <a:endParaRPr lang="en-US" dirty="0"/>
          </a:p>
        </p:txBody>
      </p:sp>
    </p:spTree>
    <p:extLst>
      <p:ext uri="{BB962C8B-B14F-4D97-AF65-F5344CB8AC3E}">
        <p14:creationId xmlns:p14="http://schemas.microsoft.com/office/powerpoint/2010/main" val="304104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a:t>Regulation 2B – Admission Policies</a:t>
            </a:r>
            <a:endParaRPr lang="en-US" sz="2400" dirty="0"/>
          </a:p>
        </p:txBody>
      </p:sp>
      <p:sp>
        <p:nvSpPr>
          <p:cNvPr id="3" name="Content Placeholder 2"/>
          <p:cNvSpPr>
            <a:spLocks noGrp="1"/>
          </p:cNvSpPr>
          <p:nvPr>
            <p:ph idx="1"/>
          </p:nvPr>
        </p:nvSpPr>
        <p:spPr/>
        <p:txBody>
          <a:bodyPr/>
          <a:lstStyle/>
          <a:p>
            <a:pPr algn="just"/>
            <a:r>
              <a:rPr lang="en-US" sz="2000" dirty="0"/>
              <a:t>The School Governing body has the power to determine an admission policy,</a:t>
            </a:r>
          </a:p>
          <a:p>
            <a:pPr algn="just"/>
            <a:r>
              <a:rPr lang="en-US" sz="2000" dirty="0"/>
              <a:t>In terms of the proposed amendment, the admission policy of the school shall after being determined by the SGB- be submitted to the HOD for approval, </a:t>
            </a:r>
          </a:p>
          <a:p>
            <a:pPr algn="just"/>
            <a:r>
              <a:rPr lang="en-US" sz="2000" dirty="0"/>
              <a:t>The Admission Policy of the school will not be effective until it has been approved by the HOD. This is to avoid a situation where the SGB  implement policies that are not approved.</a:t>
            </a:r>
          </a:p>
          <a:p>
            <a:pPr algn="just"/>
            <a:r>
              <a:rPr lang="en-GB" sz="2000" dirty="0">
                <a:cs typeface="Arial" pitchFamily="34" charset="0"/>
              </a:rPr>
              <a:t>The Admission Policy should not unreasonably  exclude learners on the </a:t>
            </a:r>
            <a:r>
              <a:rPr lang="en-US" sz="2000" dirty="0"/>
              <a:t>grounds of race, ethnic or social origin, colour, gender, sex, age, disability, sexual orientation, religion, conscience, belief, culture, language, pregnancy, HIV/AIDS status, or any other illness; </a:t>
            </a:r>
          </a:p>
          <a:p>
            <a:pPr algn="just"/>
            <a:r>
              <a:rPr lang="en-GB" sz="2000" dirty="0">
                <a:cs typeface="Arial" pitchFamily="34" charset="0"/>
              </a:rPr>
              <a:t>The HOD may return the policy which is not in compliant to the SGB, with recommendations.</a:t>
            </a:r>
          </a:p>
          <a:p>
            <a:pPr marL="0" indent="0">
              <a:buNone/>
            </a:pPr>
            <a:endParaRPr lang="en-US" dirty="0"/>
          </a:p>
          <a:p>
            <a:endParaRPr lang="en-US" dirty="0"/>
          </a:p>
        </p:txBody>
      </p:sp>
    </p:spTree>
    <p:extLst>
      <p:ext uri="{BB962C8B-B14F-4D97-AF65-F5344CB8AC3E}">
        <p14:creationId xmlns:p14="http://schemas.microsoft.com/office/powerpoint/2010/main" val="2628619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r>
              <a:rPr lang="en-GB" sz="2400" b="1" dirty="0"/>
            </a:br>
            <a:r>
              <a:rPr lang="en-GB" sz="2400" b="1" dirty="0">
                <a:latin typeface="Arial" panose="020B0604020202020204" pitchFamily="34" charset="0"/>
                <a:cs typeface="Arial" panose="020B0604020202020204" pitchFamily="34" charset="0"/>
              </a:rPr>
              <a:t>Regulation 2C - </a:t>
            </a:r>
            <a:r>
              <a:rPr lang="en-US" sz="2400" b="1" dirty="0">
                <a:latin typeface="Arial" panose="020B0604020202020204" pitchFamily="34" charset="0"/>
                <a:cs typeface="Arial" panose="020B0604020202020204" pitchFamily="34" charset="0"/>
              </a:rPr>
              <a:t>Admission and Placement Tests</a:t>
            </a:r>
            <a:br>
              <a:rPr lang="en-US" sz="2400" b="1" dirty="0"/>
            </a:br>
            <a:endParaRPr lang="en-US" sz="2400" dirty="0"/>
          </a:p>
        </p:txBody>
      </p:sp>
      <p:sp>
        <p:nvSpPr>
          <p:cNvPr id="3" name="Content Placeholder 2"/>
          <p:cNvSpPr>
            <a:spLocks noGrp="1"/>
          </p:cNvSpPr>
          <p:nvPr>
            <p:ph idx="1"/>
          </p:nvPr>
        </p:nvSpPr>
        <p:spPr/>
        <p:txBody>
          <a:bodyPr/>
          <a:lstStyle/>
          <a:p>
            <a:pPr algn="just"/>
            <a:r>
              <a:rPr lang="en-US" sz="2400" dirty="0">
                <a:latin typeface="Arial" panose="020B0604020202020204" pitchFamily="34" charset="0"/>
                <a:cs typeface="Arial" panose="020B0604020202020204" pitchFamily="34" charset="0"/>
              </a:rPr>
              <a:t>Admission and Placement Tests is now a standalone subregulation. </a:t>
            </a:r>
          </a:p>
          <a:p>
            <a:pPr algn="just"/>
            <a:r>
              <a:rPr lang="en-US" sz="2400" dirty="0">
                <a:latin typeface="Arial" panose="020B0604020202020204" pitchFamily="34" charset="0"/>
                <a:cs typeface="Arial" panose="020B0604020202020204" pitchFamily="34" charset="0"/>
              </a:rPr>
              <a:t>The new amendment to this subregulation provides for Principals of focus schools to conduct Admission and Placement Tests with the approval of the Head of Department, as such schools have a specific focus and therefore requires learners with specific abilities. </a:t>
            </a:r>
          </a:p>
          <a:p>
            <a:pPr algn="just"/>
            <a:r>
              <a:rPr lang="en-US" sz="2400" dirty="0">
                <a:latin typeface="Arial" panose="020B0604020202020204" pitchFamily="34" charset="0"/>
                <a:cs typeface="Arial" panose="020B0604020202020204" pitchFamily="34" charset="0"/>
              </a:rPr>
              <a:t>In addition to this, the definition of confidential report which was previously in the definitions has been moved into the body of this subregulation.</a:t>
            </a:r>
          </a:p>
          <a:p>
            <a:pPr marL="0" indent="0">
              <a:buNone/>
            </a:pPr>
            <a:endParaRPr lang="en-US" dirty="0"/>
          </a:p>
          <a:p>
            <a:endParaRPr lang="en-US" dirty="0"/>
          </a:p>
        </p:txBody>
      </p:sp>
    </p:spTree>
    <p:extLst>
      <p:ext uri="{BB962C8B-B14F-4D97-AF65-F5344CB8AC3E}">
        <p14:creationId xmlns:p14="http://schemas.microsoft.com/office/powerpoint/2010/main" val="203912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r>
              <a:rPr lang="en-US" sz="1800" b="1" dirty="0"/>
            </a:br>
            <a:br>
              <a:rPr lang="en-US" sz="1800" b="1" dirty="0"/>
            </a:br>
            <a:r>
              <a:rPr lang="en-US" sz="2000" b="1" dirty="0">
                <a:latin typeface="Arial" panose="020B0604020202020204" pitchFamily="34" charset="0"/>
                <a:cs typeface="Arial" panose="020B0604020202020204" pitchFamily="34" charset="0"/>
              </a:rPr>
              <a:t>Regulation 4 – Feeder Zones for Admission of Learners</a:t>
            </a:r>
            <a:br>
              <a:rPr lang="en-US" sz="2800" b="1" dirty="0"/>
            </a:br>
            <a:endParaRPr lang="en-US" sz="2800" dirty="0"/>
          </a:p>
        </p:txBody>
      </p:sp>
      <p:sp>
        <p:nvSpPr>
          <p:cNvPr id="3" name="Content Placeholder 2"/>
          <p:cNvSpPr>
            <a:spLocks noGrp="1"/>
          </p:cNvSpPr>
          <p:nvPr>
            <p:ph idx="1"/>
          </p:nvPr>
        </p:nvSpPr>
        <p:spPr/>
        <p:txBody>
          <a:bodyPr/>
          <a:lstStyle/>
          <a:p>
            <a:pPr algn="just"/>
            <a:r>
              <a:rPr lang="en-US" sz="2000" dirty="0">
                <a:latin typeface="Arial" panose="020B0604020202020204" pitchFamily="34" charset="0"/>
                <a:cs typeface="Arial" panose="020B0604020202020204" pitchFamily="34" charset="0"/>
              </a:rPr>
              <a:t>The amendments to this subregulation deals directly with the issue of the determination of Feeder Zones, in compliance with the Constitutional Court  judgment which directed the Department to determine feeder zones in order to address spatial transformation and provides for :</a:t>
            </a:r>
          </a:p>
          <a:p>
            <a:pPr lvl="1" algn="just"/>
            <a:r>
              <a:rPr lang="en-US" sz="2000" dirty="0">
                <a:latin typeface="Arial" panose="020B0604020202020204" pitchFamily="34" charset="0"/>
                <a:cs typeface="Arial" panose="020B0604020202020204" pitchFamily="34" charset="0"/>
              </a:rPr>
              <a:t>schools that will be excluded from feeder zone determinations due to their characteristics </a:t>
            </a:r>
            <a:r>
              <a:rPr lang="en-US" sz="2000" dirty="0" err="1">
                <a:latin typeface="Arial" panose="020B0604020202020204" pitchFamily="34" charset="0"/>
                <a:cs typeface="Arial" panose="020B0604020202020204" pitchFamily="34" charset="0"/>
              </a:rPr>
              <a:t>eg</a:t>
            </a:r>
            <a:r>
              <a:rPr lang="en-US" sz="2000" dirty="0">
                <a:latin typeface="Arial" panose="020B0604020202020204" pitchFamily="34" charset="0"/>
                <a:cs typeface="Arial" panose="020B0604020202020204" pitchFamily="34" charset="0"/>
              </a:rPr>
              <a:t>.  Focus schools (Schools of </a:t>
            </a:r>
            <a:r>
              <a:rPr lang="en-US" sz="2000" dirty="0" err="1">
                <a:latin typeface="Arial" panose="020B0604020202020204" pitchFamily="34" charset="0"/>
                <a:cs typeface="Arial" panose="020B0604020202020204" pitchFamily="34" charset="0"/>
              </a:rPr>
              <a:t>Specialisation</a:t>
            </a:r>
            <a:r>
              <a:rPr lang="en-US" sz="2000" dirty="0">
                <a:latin typeface="Arial" panose="020B0604020202020204" pitchFamily="34" charset="0"/>
                <a:cs typeface="Arial" panose="020B0604020202020204" pitchFamily="34" charset="0"/>
              </a:rPr>
              <a:t>) and Special schools</a:t>
            </a:r>
          </a:p>
          <a:p>
            <a:pPr lvl="1" algn="just"/>
            <a:r>
              <a:rPr lang="en-US" sz="2000" dirty="0">
                <a:latin typeface="Arial" panose="020B0604020202020204" pitchFamily="34" charset="0"/>
                <a:cs typeface="Arial" panose="020B0604020202020204" pitchFamily="34" charset="0"/>
              </a:rPr>
              <a:t>the criteria that will be applied when determining feeder zones and</a:t>
            </a:r>
          </a:p>
          <a:p>
            <a:pPr lvl="1" algn="just"/>
            <a:r>
              <a:rPr lang="en-US" sz="2000" dirty="0">
                <a:latin typeface="Arial" panose="020B0604020202020204" pitchFamily="34" charset="0"/>
                <a:cs typeface="Arial" panose="020B0604020202020204" pitchFamily="34" charset="0"/>
              </a:rPr>
              <a:t>how the feeder zone determination will be communicated to schools.</a:t>
            </a:r>
          </a:p>
          <a:p>
            <a:pPr marL="0" indent="0" algn="just">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7352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a:latin typeface="Arial" panose="020B0604020202020204" pitchFamily="34" charset="0"/>
                <a:cs typeface="Arial" panose="020B0604020202020204" pitchFamily="34" charset="0"/>
              </a:rPr>
              <a:t>Regulation 4A and 4B</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sz="2000" dirty="0">
                <a:latin typeface="Arial" panose="020B0604020202020204" pitchFamily="34" charset="0"/>
                <a:cs typeface="Arial" panose="020B0604020202020204" pitchFamily="34" charset="0"/>
              </a:rPr>
              <a:t>Regulation 4A seeks to explain what capacity assessments are and how capacity assessments will be conducted.  </a:t>
            </a:r>
          </a:p>
          <a:p>
            <a:pPr algn="just"/>
            <a:r>
              <a:rPr lang="en-US" sz="2000" dirty="0">
                <a:latin typeface="Arial" panose="020B0604020202020204" pitchFamily="34" charset="0"/>
                <a:cs typeface="Arial" panose="020B0604020202020204" pitchFamily="34" charset="0"/>
              </a:rPr>
              <a:t>The determination of a schools capacity and the physical condition of infrastructure are important considerations in the determination of feeder zones and have to be provided for in the Admission Regulations.</a:t>
            </a:r>
          </a:p>
          <a:p>
            <a:pPr algn="just"/>
            <a:r>
              <a:rPr lang="en-US" sz="2000" dirty="0">
                <a:latin typeface="Arial" panose="020B0604020202020204" pitchFamily="34" charset="0"/>
                <a:cs typeface="Arial" panose="020B0604020202020204" pitchFamily="34" charset="0"/>
              </a:rPr>
              <a:t>Regulation 4B seeks to provide for an appeal process to be followed by persons not in agreement with the determined feeder zone. </a:t>
            </a:r>
          </a:p>
          <a:p>
            <a:pPr algn="just"/>
            <a:r>
              <a:rPr lang="en-US" sz="2000" dirty="0">
                <a:latin typeface="Arial" panose="020B0604020202020204" pitchFamily="34" charset="0"/>
                <a:cs typeface="Arial" panose="020B0604020202020204" pitchFamily="34" charset="0"/>
              </a:rPr>
              <a:t>This was not provided for previously and ensures compliance with the Promotion of Administrative Justice Act.</a:t>
            </a:r>
          </a:p>
          <a:p>
            <a:pPr algn="just"/>
            <a:endParaRPr lang="en-US" dirty="0"/>
          </a:p>
          <a:p>
            <a:endParaRPr lang="en-US" dirty="0"/>
          </a:p>
        </p:txBody>
      </p:sp>
    </p:spTree>
    <p:extLst>
      <p:ext uri="{BB962C8B-B14F-4D97-AF65-F5344CB8AC3E}">
        <p14:creationId xmlns:p14="http://schemas.microsoft.com/office/powerpoint/2010/main" val="14147375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f813ec9-e1cd-44a6-b80f-e64bba15edd8">
      <Value>16</Value>
      <Value>1321</Value>
      <Value>980</Value>
      <Value>10</Value>
      <Value>9</Value>
      <Value>3</Value>
      <Value>1</Value>
    </TaxCatchAll>
    <ShortDescription xmlns="5f813ec9-e1cd-44a6-b80f-e64bba15edd8">Presentation for Advocacy on the Admissions Regulations August 2018</ShortDescription>
    <GPGRelatedItems xmlns="5f813ec9-e1cd-44a6-b80f-e64bba15edd8" xsi:nil="true"/>
    <LongDescription xmlns="5f813ec9-e1cd-44a6-b80f-e64bba15edd8">&lt;div class="ExternalClass9ABDD844D9BD40E987323D68736E225F"&gt;&lt;p&gt;​Presentation for Advocacy on the Admissions Regulations August 2018&lt;br&gt;&lt;/p&gt;&lt;/div&gt;</LongDescription>
    <Publish xmlns="5f813ec9-e1cd-44a6-b80f-e64bba15edd8">Show on both Citizens Portal and Mobile (default)</Publish>
    <GPGAuthor xmlns="5f813ec9-e1cd-44a6-b80f-e64bba15edd8">
      <UserInfo>
        <DisplayName>Department of Education</DisplayName>
        <AccountId>38</AccountId>
        <AccountType/>
      </UserInfo>
    </GPGAuthor>
    <GPGPublishedDate xmlns="5f813ec9-e1cd-44a6-b80f-e64bba15edd8">2019-05-20T22:00:00+00:00</GPGPublishedDate>
    <GPGPinned xmlns="5f813ec9-e1cd-44a6-b80f-e64bba15edd8">false</GPGPinned>
    <TaxKeywordTaxHTField xmlns="5f813ec9-e1cd-44a6-b80f-e64bba15edd8">
      <Terms xmlns="http://schemas.microsoft.com/office/infopath/2007/PartnerControls">
        <TermInfo xmlns="http://schemas.microsoft.com/office/infopath/2007/PartnerControls">
          <TermName xmlns="http://schemas.microsoft.com/office/infopath/2007/PartnerControls">Admission regulation</TermName>
          <TermId xmlns="http://schemas.microsoft.com/office/infopath/2007/PartnerControls">c6beb968-8756-4937-aaa9-cc63d7561ec0</TermId>
        </TermInfo>
      </Terms>
    </TaxKeywordTaxHTField>
    <i88949a02fc24ce1a37466c577fa8b7e xmlns="5f813ec9-e1cd-44a6-b80f-e64bba15edd8">
      <Terms xmlns="http://schemas.microsoft.com/office/infopath/2007/PartnerControls"/>
    </i88949a02fc24ce1a37466c577fa8b7e>
    <eb9b9127e7fd4c88811638f274c7e840 xmlns="5f813ec9-e1cd-44a6-b80f-e64bba15edd8">
      <Terms xmlns="http://schemas.microsoft.com/office/infopath/2007/PartnerControls"/>
    </eb9b9127e7fd4c88811638f274c7e840>
    <o86cd1d9fcab4586a07c96ebf53aa28e xmlns="5f813ec9-e1cd-44a6-b80f-e64bba15edd8">
      <Terms xmlns="http://schemas.microsoft.com/office/infopath/2007/PartnerControls"/>
    </o86cd1d9fcab4586a07c96ebf53aa28e>
    <nd8e3a152d874a03a598cb6cb25ef2a4 xmlns="5f813ec9-e1cd-44a6-b80f-e64bba15edd8">
      <Terms xmlns="http://schemas.microsoft.com/office/infopath/2007/PartnerControls"/>
    </nd8e3a152d874a03a598cb6cb25ef2a4>
    <Year xmlns="91ed4810-a2a9-408a-917b-0ce6d438f99e"/>
    <da488bd934fb47a19aeffea40cb2d3bf xmlns="5f813ec9-e1cd-44a6-b80f-e64bba15edd8">
      <Terms xmlns="http://schemas.microsoft.com/office/infopath/2007/PartnerControls"/>
    </da488bd934fb47a19aeffea40cb2d3bf>
    <Subject_x0020_Type xmlns="91ed4810-a2a9-408a-917b-0ce6d438f99e" xsi:nil="true"/>
    <a00d4083c3354b659d2afb22556a5e0c xmlns="5f813ec9-e1cd-44a6-b80f-e64bba15edd8">
      <Terms xmlns="http://schemas.microsoft.com/office/infopath/2007/PartnerControls"/>
    </a00d4083c3354b659d2afb22556a5e0c>
    <Grade xmlns="91ed4810-a2a9-408a-917b-0ce6d438f99e">Grade 12</Grade>
  </documentManagement>
</p:properties>
</file>

<file path=customXml/item2.xml><?xml version="1.0" encoding="utf-8"?>
<ct:contentTypeSchema xmlns:ct="http://schemas.microsoft.com/office/2006/metadata/contentType" xmlns:ma="http://schemas.microsoft.com/office/2006/metadata/properties/metaAttributes" ct:_="" ma:_="" ma:contentTypeName="GPG Document" ma:contentTypeID="0x0101004C5D8EE12DE00D41A2C6193C2BF8AEE6009D9956D5DDA059478B07A0928659F0F1" ma:contentTypeVersion="14" ma:contentTypeDescription="GPG Document" ma:contentTypeScope="" ma:versionID="e94c7f40ef5be788aa412fb33e926b65">
  <xsd:schema xmlns:xsd="http://www.w3.org/2001/XMLSchema" xmlns:xs="http://www.w3.org/2001/XMLSchema" xmlns:p="http://schemas.microsoft.com/office/2006/metadata/properties" xmlns:ns2="5f813ec9-e1cd-44a6-b80f-e64bba15edd8" xmlns:ns3="91ed4810-a2a9-408a-917b-0ce6d438f99e" targetNamespace="http://schemas.microsoft.com/office/2006/metadata/properties" ma:root="true" ma:fieldsID="e6fd6f0b61c0a3941c3e5e73538f8827" ns2:_="" ns3:_="">
    <xsd:import namespace="5f813ec9-e1cd-44a6-b80f-e64bba15edd8"/>
    <xsd:import namespace="91ed4810-a2a9-408a-917b-0ce6d438f99e"/>
    <xsd:element name="properties">
      <xsd:complexType>
        <xsd:sequence>
          <xsd:element name="documentManagement">
            <xsd:complexType>
              <xsd:all>
                <xsd:element ref="ns2:ShortDescription" minOccurs="0"/>
                <xsd:element ref="ns2:LongDescription"/>
                <xsd:element ref="ns2:GPGRelatedItems" minOccurs="0"/>
                <xsd:element ref="ns2:GPGAuthor"/>
                <xsd:element ref="ns2:GPGPublishedDate" minOccurs="0"/>
                <xsd:element ref="ns2:GPGPinned" minOccurs="0"/>
                <xsd:element ref="ns2:Publish"/>
                <xsd:element ref="ns3:Subject_x0020_Type" minOccurs="0"/>
                <xsd:element ref="ns3:Grade" minOccurs="0"/>
                <xsd:element ref="ns3:Year"/>
                <xsd:element ref="ns2:TaxKeywordTaxHTField" minOccurs="0"/>
                <xsd:element ref="ns2:nd8e3a152d874a03a598cb6cb25ef2a4" minOccurs="0"/>
                <xsd:element ref="ns2:TaxCatchAllLabel" minOccurs="0"/>
                <xsd:element ref="ns2:a00d4083c3354b659d2afb22556a5e0c" minOccurs="0"/>
                <xsd:element ref="ns2:da488bd934fb47a19aeffea40cb2d3bf" minOccurs="0"/>
                <xsd:element ref="ns2:o86cd1d9fcab4586a07c96ebf53aa28e" minOccurs="0"/>
                <xsd:element ref="ns2:i88949a02fc24ce1a37466c577fa8b7e" minOccurs="0"/>
                <xsd:element ref="ns2:eb9b9127e7fd4c88811638f274c7e840" minOccurs="0"/>
                <xsd:element ref="ns2: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13ec9-e1cd-44a6-b80f-e64bba15edd8" elementFormDefault="qualified">
    <xsd:import namespace="http://schemas.microsoft.com/office/2006/documentManagement/types"/>
    <xsd:import namespace="http://schemas.microsoft.com/office/infopath/2007/PartnerControls"/>
    <xsd:element name="ShortDescription" ma:index="2" nillable="true" ma:displayName="Short Description" ma:format="None" ma:internalName="ShortDescription">
      <xsd:simpleType>
        <xsd:restriction base="dms:Text"/>
      </xsd:simpleType>
    </xsd:element>
    <xsd:element name="LongDescription" ma:index="3" ma:displayName="Long Description" ma:format="None" ma:internalName="LongDescription">
      <xsd:simpleType>
        <xsd:restriction base="dms:Note"/>
      </xsd:simpleType>
    </xsd:element>
    <xsd:element name="GPGRelatedItems" ma:index="4" nillable="true" ma:displayName="GPG Related Items" ma:format="None" ma:internalName="GPGRelatedItems">
      <xsd:simpleType>
        <xsd:restriction base="dms:Note"/>
      </xsd:simpleType>
    </xsd:element>
    <xsd:element name="GPGAuthor" ma:index="5" ma:displayName="GPG Author" ma:format="PeopleOnly" ma:internalName="GPGAutho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GPGPublishedDate" ma:index="7" nillable="true" ma:displayName="Published Date" ma:default="[today]" ma:format="DateOnly" ma:internalName="GPGPublishedDate">
      <xsd:simpleType>
        <xsd:restriction base="dms:DateTime"/>
      </xsd:simpleType>
    </xsd:element>
    <xsd:element name="GPGPinned" ma:index="8" nillable="true" ma:displayName="Pinned" ma:default="0" ma:internalName="GPGPinned">
      <xsd:simpleType>
        <xsd:restriction base="dms:Boolean"/>
      </xsd:simpleType>
    </xsd:element>
    <xsd:element name="Publish" ma:index="15" ma:displayName="Publish" ma:internalName="Publish">
      <xsd:simpleType>
        <xsd:restriction base="dms:Choice">
          <xsd:enumeration value="Show on both Citizens Portal and Mobile (default)"/>
          <xsd:enumeration value="Show on Citizens Portal"/>
          <xsd:enumeration value="Show on Mobile"/>
          <xsd:enumeration value="Hidden"/>
        </xsd:restriction>
      </xsd:simpleType>
    </xsd:element>
    <xsd:element name="TaxKeywordTaxHTField" ma:index="19" nillable="true" ma:taxonomy="true" ma:internalName="TaxKeywordTaxHTField" ma:taxonomyFieldName="TaxKeyword" ma:displayName="Enterprise Keywords" ma:fieldId="{23f27201-bee3-471e-b2e7-b64fd8b7ca38}" ma:taxonomyMulti="true" ma:sspId="6ca70a10-b560-4b2f-99eb-b652cee361a2" ma:termSetId="00000000-0000-0000-0000-000000000000" ma:anchorId="00000000-0000-0000-0000-000000000000" ma:open="true" ma:isKeyword="true">
      <xsd:complexType>
        <xsd:sequence>
          <xsd:element ref="pc:Terms" minOccurs="0" maxOccurs="1"/>
        </xsd:sequence>
      </xsd:complexType>
    </xsd:element>
    <xsd:element name="nd8e3a152d874a03a598cb6cb25ef2a4" ma:index="22" nillable="true" ma:taxonomy="true" ma:internalName="nd8e3a152d874a03a598cb6cb25ef2a4" ma:taxonomyFieldName="GPGLifeEvents" ma:displayName="GPG Life Events" ma:fieldId="{7d8e3a15-2d87-4a03-a598-cb6cb25ef2a4}" ma:taxonomyMulti="true" ma:sspId="6ca70a10-b560-4b2f-99eb-b652cee361a2" ma:termSetId="783599c3-6291-4fc5-98e2-9354f4fe66cd" ma:anchorId="00000000-0000-0000-0000-000000000000" ma:open="false" ma:isKeyword="false">
      <xsd:complexType>
        <xsd:sequence>
          <xsd:element ref="pc:Terms" minOccurs="0" maxOccurs="1"/>
        </xsd:sequence>
      </xsd:complexType>
    </xsd:element>
    <xsd:element name="TaxCatchAllLabel" ma:index="23" nillable="true" ma:displayName="Taxonomy Catch All Column1" ma:hidden="true" ma:list="{9859affb-60ff-4816-85fe-266855808d21}" ma:internalName="TaxCatchAllLabel" ma:readOnly="true" ma:showField="CatchAllDataLabel" ma:web="91ed4810-a2a9-408a-917b-0ce6d438f99e">
      <xsd:complexType>
        <xsd:complexContent>
          <xsd:extension base="dms:MultiChoiceLookup">
            <xsd:sequence>
              <xsd:element name="Value" type="dms:Lookup" maxOccurs="unbounded" minOccurs="0" nillable="true"/>
            </xsd:sequence>
          </xsd:extension>
        </xsd:complexContent>
      </xsd:complexType>
    </xsd:element>
    <xsd:element name="a00d4083c3354b659d2afb22556a5e0c" ma:index="24" nillable="true" ma:taxonomy="true" ma:internalName="a00d4083c3354b659d2afb22556a5e0c" ma:taxonomyFieldName="GPGPersonas" ma:displayName="GPG Personas" ma:fieldId="{a00d4083-c335-4b65-9d2a-fb22556a5e0c}" ma:taxonomyMulti="true" ma:sspId="6ca70a10-b560-4b2f-99eb-b652cee361a2" ma:termSetId="31899be9-34a4-4390-9760-7b40412d4f1c" ma:anchorId="00000000-0000-0000-0000-000000000000" ma:open="false" ma:isKeyword="false">
      <xsd:complexType>
        <xsd:sequence>
          <xsd:element ref="pc:Terms" minOccurs="0" maxOccurs="1"/>
        </xsd:sequence>
      </xsd:complexType>
    </xsd:element>
    <xsd:element name="da488bd934fb47a19aeffea40cb2d3bf" ma:index="25" nillable="true" ma:taxonomy="true" ma:internalName="da488bd934fb47a19aeffea40cb2d3bf" ma:taxonomyFieldName="GPGMunicipality" ma:displayName="GPG Municipality" ma:fieldId="{da488bd9-34fb-47a1-9aef-fea40cb2d3bf}" ma:taxonomyMulti="true" ma:sspId="6ca70a10-b560-4b2f-99eb-b652cee361a2" ma:termSetId="76f70e76-cdd1-4056-b071-7f5bf51db07e" ma:anchorId="00000000-0000-0000-0000-000000000000" ma:open="false" ma:isKeyword="false">
      <xsd:complexType>
        <xsd:sequence>
          <xsd:element ref="pc:Terms" minOccurs="0" maxOccurs="1"/>
        </xsd:sequence>
      </xsd:complexType>
    </xsd:element>
    <xsd:element name="o86cd1d9fcab4586a07c96ebf53aa28e" ma:index="26" nillable="true" ma:taxonomy="true" ma:internalName="o86cd1d9fcab4586a07c96ebf53aa28e" ma:taxonomyFieldName="GPGTopics" ma:displayName="GPG Topics" ma:fieldId="{886cd1d9-fcab-4586-a07c-96ebf53aa28e}" ma:taxonomyMulti="true" ma:sspId="6ca70a10-b560-4b2f-99eb-b652cee361a2" ma:termSetId="f16da52a-c25b-42d7-b436-e30d4626f118" ma:anchorId="00000000-0000-0000-0000-000000000000" ma:open="false" ma:isKeyword="false">
      <xsd:complexType>
        <xsd:sequence>
          <xsd:element ref="pc:Terms" minOccurs="0" maxOccurs="1"/>
        </xsd:sequence>
      </xsd:complexType>
    </xsd:element>
    <xsd:element name="i88949a02fc24ce1a37466c577fa8b7e" ma:index="27" nillable="true" ma:taxonomy="true" ma:internalName="i88949a02fc24ce1a37466c577fa8b7e" ma:taxonomyFieldName="GPGDepartment" ma:displayName="GPG Department" ma:fieldId="{288949a0-2fc2-4ce1-a374-66c577fa8b7e}" ma:taxonomyMulti="true" ma:sspId="6ca70a10-b560-4b2f-99eb-b652cee361a2" ma:termSetId="83501f2b-c096-4078-9d9e-c63c3dc4e95e" ma:anchorId="00000000-0000-0000-0000-000000000000" ma:open="false" ma:isKeyword="false">
      <xsd:complexType>
        <xsd:sequence>
          <xsd:element ref="pc:Terms" minOccurs="0" maxOccurs="1"/>
        </xsd:sequence>
      </xsd:complexType>
    </xsd:element>
    <xsd:element name="eb9b9127e7fd4c88811638f274c7e840" ma:index="28" ma:taxonomy="true" ma:internalName="eb9b9127e7fd4c88811638f274c7e840" ma:taxonomyFieldName="GPGDocumentCategory" ma:displayName="Document Category" ma:default="" ma:fieldId="{eb9b9127-e7fd-4c88-8116-38f274c7e840}" ma:taxonomyMulti="true" ma:sspId="6ca70a10-b560-4b2f-99eb-b652cee361a2" ma:termSetId="a283592d-7f73-4b4d-b408-f54458411365" ma:anchorId="00000000-0000-0000-0000-000000000000" ma:open="false" ma:isKeyword="false">
      <xsd:complexType>
        <xsd:sequence>
          <xsd:element ref="pc:Terms" minOccurs="0" maxOccurs="1"/>
        </xsd:sequence>
      </xsd:complexType>
    </xsd:element>
    <xsd:element name="TaxCatchAll" ma:index="29" nillable="true" ma:displayName="Taxonomy Catch All Column" ma:hidden="true" ma:list="{9859affb-60ff-4816-85fe-266855808d21}" ma:internalName="TaxCatchAll" ma:showField="CatchAllData" ma:web="91ed4810-a2a9-408a-917b-0ce6d438f99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1ed4810-a2a9-408a-917b-0ce6d438f99e" elementFormDefault="qualified">
    <xsd:import namespace="http://schemas.microsoft.com/office/2006/documentManagement/types"/>
    <xsd:import namespace="http://schemas.microsoft.com/office/infopath/2007/PartnerControls"/>
    <xsd:element name="Subject_x0020_Type" ma:index="16" nillable="true" ma:displayName="Subject Type" ma:internalName="Subject_x0020_Type">
      <xsd:simpleType>
        <xsd:restriction base="dms:Text">
          <xsd:maxLength value="255"/>
        </xsd:restriction>
      </xsd:simpleType>
    </xsd:element>
    <xsd:element name="Grade" ma:index="17" nillable="true" ma:displayName="Grade" ma:default="Grade 12" ma:format="Dropdown" ma:internalName="Grade">
      <xsd:simpleType>
        <xsd:union memberTypes="dms:Text">
          <xsd:simpleType>
            <xsd:restriction base="dms:Choice">
              <xsd:enumeration value="Grade 1"/>
              <xsd:enumeration value="Grade 2"/>
              <xsd:enumeration value="Grade 3"/>
              <xsd:enumeration value="Grade 4"/>
              <xsd:enumeration value="Grade 5"/>
              <xsd:enumeration value="Grade 6"/>
              <xsd:enumeration value="Grade 7"/>
              <xsd:enumeration value="Grade 8"/>
              <xsd:enumeration value="Grade 9"/>
              <xsd:enumeration value="Grade 10"/>
              <xsd:enumeration value="Grade 11"/>
              <xsd:enumeration value="Grade 12"/>
            </xsd:restriction>
          </xsd:simpleType>
        </xsd:union>
      </xsd:simpleType>
    </xsd:element>
    <xsd:element name="Year" ma:index="18" ma:displayName="Year" ma:decimals="0" ma:internalName="Year" ma:readOnly="false" ma:percentage="FALSE">
      <xsd:simpleType>
        <xsd:restriction base="dms:Number">
          <xsd:maxInclusive value="2050"/>
          <xsd:minInclusive value="1994"/>
        </xsd:restriction>
      </xsd:simple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6ca70a10-b560-4b2f-99eb-b652cee361a2" ContentTypeId="0x0101004C5D8EE12DE00D41A2C6193C2BF8AEE6" PreviousValue="false"/>
</file>

<file path=customXml/itemProps1.xml><?xml version="1.0" encoding="utf-8"?>
<ds:datastoreItem xmlns:ds="http://schemas.openxmlformats.org/officeDocument/2006/customXml" ds:itemID="{5ADC9894-F8D3-44D1-87DE-1BBB9ED14826}">
  <ds:schemaRefs>
    <ds:schemaRef ds:uri="http://schemas.microsoft.com/office/2006/metadata/properties"/>
    <ds:schemaRef ds:uri="http://schemas.microsoft.com/office/infopath/2007/PartnerControls"/>
    <ds:schemaRef ds:uri="8602b8be-7b64-49e4-8160-506c381b4ed8"/>
  </ds:schemaRefs>
</ds:datastoreItem>
</file>

<file path=customXml/itemProps2.xml><?xml version="1.0" encoding="utf-8"?>
<ds:datastoreItem xmlns:ds="http://schemas.openxmlformats.org/officeDocument/2006/customXml" ds:itemID="{EE6C0EDF-CB47-4521-9613-A751E4B0EAFB}"/>
</file>

<file path=customXml/itemProps3.xml><?xml version="1.0" encoding="utf-8"?>
<ds:datastoreItem xmlns:ds="http://schemas.openxmlformats.org/officeDocument/2006/customXml" ds:itemID="{D752F790-680A-46FD-BC93-63DEA9294988}">
  <ds:schemaRefs>
    <ds:schemaRef ds:uri="http://schemas.microsoft.com/sharepoint/v3/contenttype/forms"/>
  </ds:schemaRefs>
</ds:datastoreItem>
</file>

<file path=customXml/itemProps4.xml><?xml version="1.0" encoding="utf-8"?>
<ds:datastoreItem xmlns:ds="http://schemas.openxmlformats.org/officeDocument/2006/customXml" ds:itemID="{3AD1B555-9BBF-4309-9D20-E59C6E72A65A}"/>
</file>

<file path=docProps/app.xml><?xml version="1.0" encoding="utf-8"?>
<Properties xmlns="http://schemas.openxmlformats.org/officeDocument/2006/extended-properties" xmlns:vt="http://schemas.openxmlformats.org/officeDocument/2006/docPropsVTypes">
  <TotalTime>4956</TotalTime>
  <Words>1224</Words>
  <Application>Microsoft Office PowerPoint</Application>
  <PresentationFormat>On-screen Show (4:3)</PresentationFormat>
  <Paragraphs>189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1_Office Theme</vt:lpstr>
      <vt:lpstr>ADVOCACY – DRAFT AMENDMENTS TO THE ADMISSION REGULATIONS </vt:lpstr>
      <vt:lpstr>PURPOSE OF THE AMENDMENTS</vt:lpstr>
      <vt:lpstr>E  Regulation 1 : Definitions </vt:lpstr>
      <vt:lpstr> </vt:lpstr>
      <vt:lpstr> Regulation 2A - General Principles regarding  Admissions  </vt:lpstr>
      <vt:lpstr>Regulation 2B – Admission Policies</vt:lpstr>
      <vt:lpstr> Regulation 2C - Admission and Placement Tests </vt:lpstr>
      <vt:lpstr>  Regulation 4 – Feeder Zones for Admission of Learners </vt:lpstr>
      <vt:lpstr>Regulation 4A and 4B</vt:lpstr>
      <vt:lpstr>Regulation 5 – The Admission Process for Entry Phase Learners</vt:lpstr>
      <vt:lpstr>2.8 Am Regulation 6 – Documents necessary for admission as an Entry Phase Learner </vt:lpstr>
      <vt:lpstr>2.9. Ins  Regulation 7 – Preferential Rights as an Entry Phase Learner </vt:lpstr>
      <vt:lpstr>2.     Regulation 12 and 13     2.10. Amendments to Regulation 12 – Admission of non-citizens</vt:lpstr>
      <vt:lpstr>2.   Regulation 16 and 17   2.10. Amendments to Regulation 12 – Admission of non-citizens</vt:lpstr>
      <vt:lpstr>Next Steps</vt:lpstr>
      <vt:lpstr>Process for written comments </vt:lpstr>
      <vt:lpstr>Process for written comments </vt:lpstr>
      <vt:lpstr>Template for Comments to the Draft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Advocacy on the Admissions Regulations August 2018</dc:title>
  <dc:creator>Margo Goldstone (GPEDU)</dc:creator>
  <cp:keywords>Admission regulation</cp:keywords>
  <cp:lastModifiedBy>Sphiwe Chisti (GPEDU)</cp:lastModifiedBy>
  <cp:revision>294</cp:revision>
  <dcterms:created xsi:type="dcterms:W3CDTF">2016-12-07T07:37:28Z</dcterms:created>
  <dcterms:modified xsi:type="dcterms:W3CDTF">2019-05-21T09:55:58Z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0x0101004C5D8EE12DE00D41A2C6193C2BF8AEE6009D9956D5DDA059478B07A0928659F0F1</vt:lpwstr>
  </property>
  <property fmtid="{D5CDD505-2E9C-101B-9397-08002B2CF9AE}" pid="3" name="GPGDepartment">
    <vt:lpwstr/>
  </property>
  <property fmtid="{D5CDD505-2E9C-101B-9397-08002B2CF9AE}" pid="4" name="GPGMunicipality">
    <vt:lpwstr/>
  </property>
  <property fmtid="{D5CDD505-2E9C-101B-9397-08002B2CF9AE}" pid="5" name="TaxKeyword">
    <vt:lpwstr>78;#Admission regulation|c6beb968-8756-4937-aaa9-cc63d7561ec0</vt:lpwstr>
  </property>
  <property fmtid="{D5CDD505-2E9C-101B-9397-08002B2CF9AE}" pid="6" name="GPGTopics">
    <vt:lpwstr/>
  </property>
  <property fmtid="{D5CDD505-2E9C-101B-9397-08002B2CF9AE}" pid="7" name="GPGDocumentCategory">
    <vt:lpwstr/>
  </property>
  <property fmtid="{D5CDD505-2E9C-101B-9397-08002B2CF9AE}" pid="8" name="GPGLifeEvents">
    <vt:lpwstr/>
  </property>
  <property fmtid="{D5CDD505-2E9C-101B-9397-08002B2CF9AE}" pid="9" name="GPGPersonas">
    <vt:lpwstr/>
  </property>
  <property fmtid="{D5CDD505-2E9C-101B-9397-08002B2CF9AE}" pid="10" name="Pinned Status">
    <vt:bool>false</vt:bool>
  </property>
  <property fmtid="{D5CDD505-2E9C-101B-9397-08002B2CF9AE}" pid="11" name="WorkflowChangePath">
    <vt:lpwstr>4d74c232-a2ff-4607-9c06-d0f233a480c1,5;4d74c232-a2ff-4607-9c06-d0f233a480c1,5;4d74c232-a2ff-4607-9c06-d0f233a480c1,6;</vt:lpwstr>
  </property>
  <property fmtid="{D5CDD505-2E9C-101B-9397-08002B2CF9AE}" pid="12" name="GPG Approval Status">
    <vt:lpwstr>Approved</vt:lpwstr>
  </property>
  <property fmtid="{D5CDD505-2E9C-101B-9397-08002B2CF9AE}" pid="13" name="Order">
    <vt:r8>61700</vt:r8>
  </property>
</Properties>
</file>