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84" r:id="rId3"/>
    <p:sldId id="454" r:id="rId4"/>
    <p:sldId id="381" r:id="rId5"/>
    <p:sldId id="382" r:id="rId6"/>
    <p:sldId id="386" r:id="rId7"/>
    <p:sldId id="385" r:id="rId8"/>
    <p:sldId id="387" r:id="rId9"/>
    <p:sldId id="388" r:id="rId10"/>
    <p:sldId id="389" r:id="rId11"/>
    <p:sldId id="390" r:id="rId12"/>
    <p:sldId id="391" r:id="rId13"/>
    <p:sldId id="414" r:id="rId14"/>
    <p:sldId id="462" r:id="rId15"/>
    <p:sldId id="515" r:id="rId16"/>
    <p:sldId id="514" r:id="rId17"/>
    <p:sldId id="516" r:id="rId18"/>
    <p:sldId id="510" r:id="rId19"/>
    <p:sldId id="50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9" autoAdjust="0"/>
    <p:restoredTop sz="91463"/>
  </p:normalViewPr>
  <p:slideViewPr>
    <p:cSldViewPr>
      <p:cViewPr varScale="1">
        <p:scale>
          <a:sx n="117" d="100"/>
          <a:sy n="117" d="100"/>
        </p:scale>
        <p:origin x="1944" y="176"/>
      </p:cViewPr>
      <p:guideLst>
        <p:guide orient="horz" pos="2160"/>
        <p:guide pos="2880"/>
      </p:guideLst>
    </p:cSldViewPr>
  </p:slideViewPr>
  <p:notesTextViewPr>
    <p:cViewPr>
      <p:scale>
        <a:sx n="1" d="1"/>
        <a:sy n="1" d="1"/>
      </p:scale>
      <p:origin x="0" y="0"/>
    </p:cViewPr>
  </p:notesTextViewPr>
  <p:sorterViewPr>
    <p:cViewPr>
      <p:scale>
        <a:sx n="100" d="100"/>
        <a:sy n="100" d="100"/>
      </p:scale>
      <p:origin x="0" y="-3038"/>
    </p:cViewPr>
  </p:sorterViewPr>
  <p:notesViewPr>
    <p:cSldViewPr>
      <p:cViewPr varScale="1">
        <p:scale>
          <a:sx n="50" d="100"/>
          <a:sy n="50" d="100"/>
        </p:scale>
        <p:origin x="-2616"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C031C-25B1-4A01-AC1B-B16ACF01C5E4}" type="datetimeFigureOut">
              <a:rPr lang="en-ZA" smtClean="0"/>
              <a:t>2018/11/15</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80CBC-D1F7-400F-B8AA-06E5D5C75325}" type="slidenum">
              <a:rPr lang="en-ZA" smtClean="0"/>
              <a:t>‹#›</a:t>
            </a:fld>
            <a:endParaRPr lang="en-ZA" dirty="0"/>
          </a:p>
        </p:txBody>
      </p:sp>
    </p:spTree>
    <p:extLst>
      <p:ext uri="{BB962C8B-B14F-4D97-AF65-F5344CB8AC3E}">
        <p14:creationId xmlns:p14="http://schemas.microsoft.com/office/powerpoint/2010/main" val="9282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8D7315D-0D65-4CED-AEB0-F12F258EAE7D}" type="datetimeFigureOut">
              <a:rPr lang="en-US"/>
              <a:pPr>
                <a:defRPr/>
              </a:pPr>
              <a:t>11/15/18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6D8FCD1-C006-49E6-84C5-E64F61708EEA}" type="slidenum">
              <a:rPr lang="en-US"/>
              <a:pPr>
                <a:defRPr/>
              </a:pPr>
              <a:t>‹#›</a:t>
            </a:fld>
            <a:endParaRPr lang="en-US" dirty="0"/>
          </a:p>
        </p:txBody>
      </p:sp>
    </p:spTree>
    <p:extLst>
      <p:ext uri="{BB962C8B-B14F-4D97-AF65-F5344CB8AC3E}">
        <p14:creationId xmlns:p14="http://schemas.microsoft.com/office/powerpoint/2010/main" val="122364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EA6B61F-5D2F-4D11-A8DF-A20E7274914C}" type="datetimeFigureOut">
              <a:rPr lang="en-US"/>
              <a:pPr>
                <a:defRPr/>
              </a:pPr>
              <a:t>11/15/18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5DCF58A-241B-4DC0-A878-FEEF2AA14A50}" type="slidenum">
              <a:rPr lang="en-US"/>
              <a:pPr>
                <a:defRPr/>
              </a:pPr>
              <a:t>‹#›</a:t>
            </a:fld>
            <a:endParaRPr lang="en-US" dirty="0"/>
          </a:p>
        </p:txBody>
      </p:sp>
    </p:spTree>
    <p:extLst>
      <p:ext uri="{BB962C8B-B14F-4D97-AF65-F5344CB8AC3E}">
        <p14:creationId xmlns:p14="http://schemas.microsoft.com/office/powerpoint/2010/main" val="22326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889ACAF-D537-4B98-86B2-C68B01529F5D}" type="datetimeFigureOut">
              <a:rPr lang="en-US"/>
              <a:pPr>
                <a:defRPr/>
              </a:pPr>
              <a:t>11/15/18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2ABD4C7D-DA2E-465C-AF28-4643CC1D51AE}" type="slidenum">
              <a:rPr lang="en-US"/>
              <a:pPr>
                <a:defRPr/>
              </a:pPr>
              <a:t>‹#›</a:t>
            </a:fld>
            <a:endParaRPr lang="en-US" dirty="0"/>
          </a:p>
        </p:txBody>
      </p:sp>
    </p:spTree>
    <p:extLst>
      <p:ext uri="{BB962C8B-B14F-4D97-AF65-F5344CB8AC3E}">
        <p14:creationId xmlns:p14="http://schemas.microsoft.com/office/powerpoint/2010/main" val="350519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43328CD-4CA8-4A30-BA0A-560BAF9B6623}" type="datetimeFigureOut">
              <a:rPr lang="en-US"/>
              <a:pPr>
                <a:defRPr/>
              </a:pPr>
              <a:t>11/15/18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CD4CE537-8064-41F4-BFEB-E593E2FABEBE}" type="slidenum">
              <a:rPr lang="en-US"/>
              <a:pPr>
                <a:defRPr/>
              </a:pPr>
              <a:t>‹#›</a:t>
            </a:fld>
            <a:endParaRPr lang="en-US" dirty="0"/>
          </a:p>
        </p:txBody>
      </p:sp>
    </p:spTree>
    <p:extLst>
      <p:ext uri="{BB962C8B-B14F-4D97-AF65-F5344CB8AC3E}">
        <p14:creationId xmlns:p14="http://schemas.microsoft.com/office/powerpoint/2010/main" val="369174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69B25EB-A39C-425B-97E6-671781B01650}" type="datetimeFigureOut">
              <a:rPr lang="en-US"/>
              <a:pPr>
                <a:defRPr/>
              </a:pPr>
              <a:t>11/15/18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A8B0870-87AB-4CB4-B7BC-44001E163B9F}" type="slidenum">
              <a:rPr lang="en-US"/>
              <a:pPr>
                <a:defRPr/>
              </a:pPr>
              <a:t>‹#›</a:t>
            </a:fld>
            <a:endParaRPr lang="en-US" dirty="0"/>
          </a:p>
        </p:txBody>
      </p:sp>
    </p:spTree>
    <p:extLst>
      <p:ext uri="{BB962C8B-B14F-4D97-AF65-F5344CB8AC3E}">
        <p14:creationId xmlns:p14="http://schemas.microsoft.com/office/powerpoint/2010/main" val="26715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8AD3949A-E238-45D8-B15B-CA70958D254A}" type="datetimeFigureOut">
              <a:rPr lang="en-US"/>
              <a:pPr>
                <a:defRPr/>
              </a:pPr>
              <a:t>11/15/18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EABFCB71-891C-4499-A911-13539D082697}" type="slidenum">
              <a:rPr lang="en-US"/>
              <a:pPr>
                <a:defRPr/>
              </a:pPr>
              <a:t>‹#›</a:t>
            </a:fld>
            <a:endParaRPr lang="en-US" dirty="0"/>
          </a:p>
        </p:txBody>
      </p:sp>
    </p:spTree>
    <p:extLst>
      <p:ext uri="{BB962C8B-B14F-4D97-AF65-F5344CB8AC3E}">
        <p14:creationId xmlns:p14="http://schemas.microsoft.com/office/powerpoint/2010/main" val="126953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10107DC-9C53-4485-A599-C9680BFF02C6}" type="datetimeFigureOut">
              <a:rPr lang="en-US"/>
              <a:pPr>
                <a:defRPr/>
              </a:pPr>
              <a:t>11/15/18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339016E-F14A-4A46-9F03-8865E7CB58A0}" type="slidenum">
              <a:rPr lang="en-US"/>
              <a:pPr>
                <a:defRPr/>
              </a:pPr>
              <a:t>‹#›</a:t>
            </a:fld>
            <a:endParaRPr lang="en-US" dirty="0"/>
          </a:p>
        </p:txBody>
      </p:sp>
    </p:spTree>
    <p:extLst>
      <p:ext uri="{BB962C8B-B14F-4D97-AF65-F5344CB8AC3E}">
        <p14:creationId xmlns:p14="http://schemas.microsoft.com/office/powerpoint/2010/main" val="190979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D27DF91-887D-4C29-AA05-8E2CD9D737FD}" type="datetimeFigureOut">
              <a:rPr lang="en-US"/>
              <a:pPr>
                <a:defRPr/>
              </a:pPr>
              <a:t>11/15/18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BF3A9B1-8E27-4B1E-B81E-7ABD3EE7363E}" type="slidenum">
              <a:rPr lang="en-US"/>
              <a:pPr>
                <a:defRPr/>
              </a:pPr>
              <a:t>‹#›</a:t>
            </a:fld>
            <a:endParaRPr lang="en-US" dirty="0"/>
          </a:p>
        </p:txBody>
      </p:sp>
    </p:spTree>
    <p:extLst>
      <p:ext uri="{BB962C8B-B14F-4D97-AF65-F5344CB8AC3E}">
        <p14:creationId xmlns:p14="http://schemas.microsoft.com/office/powerpoint/2010/main" val="109549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4B23CFC-113D-45AC-9085-89407980D6C0}" type="datetimeFigureOut">
              <a:rPr lang="en-US"/>
              <a:pPr>
                <a:defRPr/>
              </a:pPr>
              <a:t>11/15/18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C6D0ED8-E861-4AC9-9A89-94897C4A8A82}" type="slidenum">
              <a:rPr lang="en-US"/>
              <a:pPr>
                <a:defRPr/>
              </a:pPr>
              <a:t>‹#›</a:t>
            </a:fld>
            <a:endParaRPr lang="en-US" dirty="0"/>
          </a:p>
        </p:txBody>
      </p:sp>
    </p:spTree>
    <p:extLst>
      <p:ext uri="{BB962C8B-B14F-4D97-AF65-F5344CB8AC3E}">
        <p14:creationId xmlns:p14="http://schemas.microsoft.com/office/powerpoint/2010/main" val="34078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09417FD9-B705-4B3D-B6F4-765E95AB73EB}" type="datetimeFigureOut">
              <a:rPr lang="en-US"/>
              <a:pPr>
                <a:defRPr/>
              </a:pPr>
              <a:t>11/15/18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BDA9BB5-8FF4-48E3-8777-A37D2CB4801E}" type="slidenum">
              <a:rPr lang="en-US"/>
              <a:pPr>
                <a:defRPr/>
              </a:pPr>
              <a:t>‹#›</a:t>
            </a:fld>
            <a:endParaRPr lang="en-US" dirty="0"/>
          </a:p>
        </p:txBody>
      </p:sp>
    </p:spTree>
    <p:extLst>
      <p:ext uri="{BB962C8B-B14F-4D97-AF65-F5344CB8AC3E}">
        <p14:creationId xmlns:p14="http://schemas.microsoft.com/office/powerpoint/2010/main" val="64633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A96949C-DCFF-4B4C-B731-61A53A891492}" type="datetimeFigureOut">
              <a:rPr lang="en-US"/>
              <a:pPr>
                <a:defRPr/>
              </a:pPr>
              <a:t>11/15/18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82040B04-91ED-4FF3-BFC7-A1608B2B28D1}" type="slidenum">
              <a:rPr lang="en-US"/>
              <a:pPr>
                <a:defRPr/>
              </a:pPr>
              <a:t>‹#›</a:t>
            </a:fld>
            <a:endParaRPr lang="en-US" dirty="0"/>
          </a:p>
        </p:txBody>
      </p:sp>
    </p:spTree>
    <p:extLst>
      <p:ext uri="{BB962C8B-B14F-4D97-AF65-F5344CB8AC3E}">
        <p14:creationId xmlns:p14="http://schemas.microsoft.com/office/powerpoint/2010/main" val="234304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6475" y="831850"/>
            <a:ext cx="801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06475" y="1412875"/>
            <a:ext cx="80137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7200" rtl="0" eaLnBrk="0" fontAlgn="base" hangingPunct="0">
        <a:spcBef>
          <a:spcPct val="0"/>
        </a:spcBef>
        <a:spcAft>
          <a:spcPct val="0"/>
        </a:spcAft>
        <a:defRPr sz="3200" kern="1200">
          <a:solidFill>
            <a:srgbClr val="FFFFFF"/>
          </a:solidFill>
          <a:latin typeface="+mj-lt"/>
          <a:ea typeface="+mj-ea"/>
          <a:cs typeface="+mj-cs"/>
        </a:defRPr>
      </a:lvl1pPr>
      <a:lvl2pPr algn="ctr" defTabSz="457200" rtl="0" eaLnBrk="0" fontAlgn="base" hangingPunct="0">
        <a:spcBef>
          <a:spcPct val="0"/>
        </a:spcBef>
        <a:spcAft>
          <a:spcPct val="0"/>
        </a:spcAft>
        <a:defRPr sz="3200">
          <a:solidFill>
            <a:srgbClr val="FFFFFF"/>
          </a:solidFill>
          <a:latin typeface="Calibri" pitchFamily="34" charset="0"/>
        </a:defRPr>
      </a:lvl2pPr>
      <a:lvl3pPr algn="ctr" defTabSz="457200" rtl="0" eaLnBrk="0" fontAlgn="base" hangingPunct="0">
        <a:spcBef>
          <a:spcPct val="0"/>
        </a:spcBef>
        <a:spcAft>
          <a:spcPct val="0"/>
        </a:spcAft>
        <a:defRPr sz="3200">
          <a:solidFill>
            <a:srgbClr val="FFFFFF"/>
          </a:solidFill>
          <a:latin typeface="Calibri" pitchFamily="34" charset="0"/>
        </a:defRPr>
      </a:lvl3pPr>
      <a:lvl4pPr algn="ctr" defTabSz="457200" rtl="0" eaLnBrk="0" fontAlgn="base" hangingPunct="0">
        <a:spcBef>
          <a:spcPct val="0"/>
        </a:spcBef>
        <a:spcAft>
          <a:spcPct val="0"/>
        </a:spcAft>
        <a:defRPr sz="3200">
          <a:solidFill>
            <a:srgbClr val="FFFFFF"/>
          </a:solidFill>
          <a:latin typeface="Calibri" pitchFamily="34" charset="0"/>
        </a:defRPr>
      </a:lvl4pPr>
      <a:lvl5pPr algn="ctr" defTabSz="457200" rtl="0" eaLnBrk="0" fontAlgn="base" hangingPunct="0">
        <a:spcBef>
          <a:spcPct val="0"/>
        </a:spcBef>
        <a:spcAft>
          <a:spcPct val="0"/>
        </a:spcAft>
        <a:defRPr sz="3200">
          <a:solidFill>
            <a:srgbClr val="FFFFFF"/>
          </a:solidFill>
          <a:latin typeface="Calibri" pitchFamily="34" charset="0"/>
        </a:defRPr>
      </a:lvl5pPr>
      <a:lvl6pPr marL="457200" algn="ctr" defTabSz="457200" rtl="0" fontAlgn="base">
        <a:spcBef>
          <a:spcPct val="0"/>
        </a:spcBef>
        <a:spcAft>
          <a:spcPct val="0"/>
        </a:spcAft>
        <a:defRPr sz="3200">
          <a:solidFill>
            <a:srgbClr val="FFFFFF"/>
          </a:solidFill>
          <a:latin typeface="Calibri" pitchFamily="34" charset="0"/>
        </a:defRPr>
      </a:lvl6pPr>
      <a:lvl7pPr marL="914400" algn="ctr" defTabSz="457200" rtl="0" fontAlgn="base">
        <a:spcBef>
          <a:spcPct val="0"/>
        </a:spcBef>
        <a:spcAft>
          <a:spcPct val="0"/>
        </a:spcAft>
        <a:defRPr sz="3200">
          <a:solidFill>
            <a:srgbClr val="FFFFFF"/>
          </a:solidFill>
          <a:latin typeface="Calibri" pitchFamily="34" charset="0"/>
        </a:defRPr>
      </a:lvl7pPr>
      <a:lvl8pPr marL="1371600" algn="ctr" defTabSz="457200" rtl="0" fontAlgn="base">
        <a:spcBef>
          <a:spcPct val="0"/>
        </a:spcBef>
        <a:spcAft>
          <a:spcPct val="0"/>
        </a:spcAft>
        <a:defRPr sz="3200">
          <a:solidFill>
            <a:srgbClr val="FFFFFF"/>
          </a:solidFill>
          <a:latin typeface="Calibri" pitchFamily="34" charset="0"/>
        </a:defRPr>
      </a:lvl8pPr>
      <a:lvl9pPr marL="1828800" algn="ctr" defTabSz="457200" rtl="0" fontAlgn="base">
        <a:spcBef>
          <a:spcPct val="0"/>
        </a:spcBef>
        <a:spcAft>
          <a:spcPct val="0"/>
        </a:spcAft>
        <a:defRPr sz="32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132856"/>
            <a:ext cx="7056784" cy="1080120"/>
          </a:xfrm>
        </p:spPr>
        <p:txBody>
          <a:bodyPr rtlCol="0">
            <a:noAutofit/>
          </a:bodyPr>
          <a:lstStyle/>
          <a:p>
            <a:pPr eaLnBrk="1" hangingPunct="1"/>
            <a:r>
              <a:rPr lang="en-ZA" sz="2800" dirty="0">
                <a:solidFill>
                  <a:schemeClr val="bg1"/>
                </a:solidFill>
                <a:latin typeface="Calibri" pitchFamily="34" charset="0"/>
              </a:rPr>
              <a:t>DISTRICT BRIEFING SESSION:</a:t>
            </a:r>
            <a:br>
              <a:rPr lang="en-ZA" sz="2800" dirty="0">
                <a:solidFill>
                  <a:schemeClr val="bg1"/>
                </a:solidFill>
                <a:latin typeface="Calibri" pitchFamily="34" charset="0"/>
              </a:rPr>
            </a:br>
            <a:r>
              <a:rPr lang="en-ZA" sz="2800" dirty="0">
                <a:solidFill>
                  <a:schemeClr val="bg1"/>
                </a:solidFill>
                <a:latin typeface="Calibri" pitchFamily="34" charset="0"/>
              </a:rPr>
              <a:t>DISTRIBUTION OF PROPOSED FEEDER ZONES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Criteria for delimiting Feeder Zones</a:t>
            </a:r>
            <a:endParaRPr lang="en-US" dirty="0"/>
          </a:p>
        </p:txBody>
      </p:sp>
      <p:sp>
        <p:nvSpPr>
          <p:cNvPr id="3" name="Content Placeholder 2"/>
          <p:cNvSpPr>
            <a:spLocks noGrp="1"/>
          </p:cNvSpPr>
          <p:nvPr>
            <p:ph idx="1"/>
          </p:nvPr>
        </p:nvSpPr>
        <p:spPr/>
        <p:txBody>
          <a:bodyPr/>
          <a:lstStyle/>
          <a:p>
            <a:pPr marL="0" lvl="0" indent="0">
              <a:buNone/>
            </a:pPr>
            <a:r>
              <a:rPr lang="en-US" b="1" dirty="0"/>
              <a:t>Capacity of the school</a:t>
            </a:r>
            <a:endParaRPr lang="en-US" sz="2000" dirty="0"/>
          </a:p>
          <a:p>
            <a:pPr algn="just"/>
            <a:r>
              <a:rPr lang="en-US" sz="2400" dirty="0"/>
              <a:t>This process will promote the maximum utilisation of classroom space and reclaim classroom spaces used for other purposes by schools</a:t>
            </a:r>
          </a:p>
          <a:p>
            <a:pPr algn="just"/>
            <a:r>
              <a:rPr lang="en-US" sz="2400" dirty="0"/>
              <a:t>School utilisation patterns will also be considered, including the construction of new schools, closure and mergers of schools.</a:t>
            </a:r>
          </a:p>
          <a:p>
            <a:pPr algn="just"/>
            <a:r>
              <a:rPr lang="en-US" sz="2400" dirty="0"/>
              <a:t>This process will ensure conformity to the Regulations relating to minimum uniform norms and standards for public school infrastructure.</a:t>
            </a:r>
          </a:p>
        </p:txBody>
      </p:sp>
    </p:spTree>
    <p:extLst>
      <p:ext uri="{BB962C8B-B14F-4D97-AF65-F5344CB8AC3E}">
        <p14:creationId xmlns:p14="http://schemas.microsoft.com/office/powerpoint/2010/main" val="315816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Criteria for delimiting Feeder Zones</a:t>
            </a:r>
            <a:endParaRPr lang="en-US" dirty="0"/>
          </a:p>
        </p:txBody>
      </p:sp>
      <p:sp>
        <p:nvSpPr>
          <p:cNvPr id="3" name="Content Placeholder 2"/>
          <p:cNvSpPr>
            <a:spLocks noGrp="1"/>
          </p:cNvSpPr>
          <p:nvPr>
            <p:ph idx="1"/>
          </p:nvPr>
        </p:nvSpPr>
        <p:spPr>
          <a:xfrm>
            <a:off x="958591" y="1484784"/>
            <a:ext cx="8013700" cy="5254625"/>
          </a:xfrm>
        </p:spPr>
        <p:txBody>
          <a:bodyPr/>
          <a:lstStyle/>
          <a:p>
            <a:pPr marL="0" indent="0">
              <a:buNone/>
            </a:pPr>
            <a:r>
              <a:rPr lang="en-US" b="1" dirty="0"/>
              <a:t>Curriculum  and Language offerings</a:t>
            </a:r>
          </a:p>
          <a:p>
            <a:pPr lvl="0" algn="just"/>
            <a:r>
              <a:rPr lang="en-US" sz="2400" dirty="0"/>
              <a:t>This will become a consideration when a learner requires placement in a school outside the feeder zone for academic purposes, in cases where a subject that a learner wishes to study is not available in the feeder area of the learner.</a:t>
            </a:r>
          </a:p>
          <a:p>
            <a:pPr lvl="0" algn="just"/>
            <a:r>
              <a:rPr lang="en-US" sz="2400" dirty="0"/>
              <a:t>The language offerings of schools also need to be established in the determination of feeder zones.</a:t>
            </a:r>
          </a:p>
          <a:p>
            <a:pPr marL="0" indent="0" algn="just">
              <a:buNone/>
            </a:pPr>
            <a:endParaRPr lang="en-US" sz="2400" dirty="0"/>
          </a:p>
        </p:txBody>
      </p:sp>
    </p:spTree>
    <p:extLst>
      <p:ext uri="{BB962C8B-B14F-4D97-AF65-F5344CB8AC3E}">
        <p14:creationId xmlns:p14="http://schemas.microsoft.com/office/powerpoint/2010/main" val="394846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Criteria for delimiting Feeder Zones</a:t>
            </a:r>
            <a:endParaRPr lang="en-US" dirty="0"/>
          </a:p>
        </p:txBody>
      </p:sp>
      <p:sp>
        <p:nvSpPr>
          <p:cNvPr id="3" name="Content Placeholder 2"/>
          <p:cNvSpPr>
            <a:spLocks noGrp="1"/>
          </p:cNvSpPr>
          <p:nvPr>
            <p:ph idx="1"/>
          </p:nvPr>
        </p:nvSpPr>
        <p:spPr/>
        <p:txBody>
          <a:bodyPr/>
          <a:lstStyle/>
          <a:p>
            <a:pPr marL="0" lvl="0" indent="0" algn="just">
              <a:buNone/>
            </a:pPr>
            <a:r>
              <a:rPr lang="en-US" sz="2400" b="1" dirty="0"/>
              <a:t>Non–Contiguous </a:t>
            </a:r>
            <a:endParaRPr lang="en-US" sz="2400" dirty="0"/>
          </a:p>
          <a:p>
            <a:pPr marL="0" lvl="0" indent="0" algn="just">
              <a:buNone/>
            </a:pPr>
            <a:r>
              <a:rPr lang="en-US" sz="2400" dirty="0"/>
              <a:t>This rule will apply in cases where the learner population around the school is not sufficient to ensure a maximum utilisation of the school, then two or more separate geographic areas which are not connected may be identified as a feeder zone</a:t>
            </a:r>
            <a:r>
              <a:rPr lang="en-US" sz="2400" b="1" dirty="0"/>
              <a:t>.	</a:t>
            </a:r>
          </a:p>
          <a:p>
            <a:pPr marL="0" lvl="0" indent="0" algn="just">
              <a:buNone/>
            </a:pPr>
            <a:endParaRPr lang="en-US" sz="2400" b="1" dirty="0"/>
          </a:p>
          <a:p>
            <a:pPr marL="0" lvl="0" indent="0" algn="just">
              <a:buNone/>
            </a:pPr>
            <a:r>
              <a:rPr lang="en-US" sz="2400" b="1" dirty="0"/>
              <a:t>Exclusions </a:t>
            </a:r>
          </a:p>
          <a:p>
            <a:pPr marL="0" indent="0" algn="just">
              <a:buNone/>
            </a:pPr>
            <a:r>
              <a:rPr lang="en-US" sz="2400" dirty="0"/>
              <a:t>Special Schools and Focus Schools are excluded</a:t>
            </a:r>
            <a:r>
              <a:rPr lang="en-US" sz="2400" b="1" dirty="0"/>
              <a:t> </a:t>
            </a:r>
            <a:r>
              <a:rPr lang="en-US" sz="2400" dirty="0"/>
              <a:t>from feeder zone determinations.</a:t>
            </a:r>
          </a:p>
          <a:p>
            <a:pPr marL="0" lvl="0"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176122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Two Policy Options</a:t>
            </a:r>
          </a:p>
        </p:txBody>
      </p:sp>
      <p:sp>
        <p:nvSpPr>
          <p:cNvPr id="3" name="Content Placeholder 2"/>
          <p:cNvSpPr>
            <a:spLocks noGrp="1"/>
          </p:cNvSpPr>
          <p:nvPr>
            <p:ph idx="1"/>
          </p:nvPr>
        </p:nvSpPr>
        <p:spPr/>
        <p:txBody>
          <a:bodyPr/>
          <a:lstStyle/>
          <a:p>
            <a:pPr algn="just"/>
            <a:r>
              <a:rPr lang="en-US" dirty="0"/>
              <a:t>The Department pursued two policy options, namely :</a:t>
            </a:r>
          </a:p>
          <a:p>
            <a:pPr lvl="1" algn="just"/>
            <a:r>
              <a:rPr lang="en-US" dirty="0"/>
              <a:t>Individual School’s Feeder Zone; and </a:t>
            </a:r>
          </a:p>
          <a:p>
            <a:pPr lvl="1" algn="just"/>
            <a:r>
              <a:rPr lang="en-US" dirty="0"/>
              <a:t>Clustered Schools Feeder Zones.</a:t>
            </a:r>
          </a:p>
          <a:p>
            <a:pPr algn="just"/>
            <a:r>
              <a:rPr lang="en-US" dirty="0"/>
              <a:t>These two policy options will have a 30 km application zone.</a:t>
            </a:r>
          </a:p>
          <a:p>
            <a:pPr algn="just"/>
            <a:endParaRPr lang="en-US" dirty="0"/>
          </a:p>
        </p:txBody>
      </p:sp>
    </p:spTree>
    <p:extLst>
      <p:ext uri="{BB962C8B-B14F-4D97-AF65-F5344CB8AC3E}">
        <p14:creationId xmlns:p14="http://schemas.microsoft.com/office/powerpoint/2010/main" val="124577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r>
              <a:rPr lang="en-GB" sz="2400" b="1" dirty="0"/>
            </a:br>
            <a:r>
              <a:rPr lang="en-GB" sz="2400" b="1" dirty="0"/>
              <a:t>Model for the Delimiting of Feeder Zones</a:t>
            </a:r>
            <a:br>
              <a:rPr lang="en-US" sz="2400" dirty="0"/>
            </a:br>
            <a:endParaRPr lang="en-US" sz="2400" dirty="0"/>
          </a:p>
        </p:txBody>
      </p:sp>
      <p:sp>
        <p:nvSpPr>
          <p:cNvPr id="3" name="Content Placeholder 2"/>
          <p:cNvSpPr>
            <a:spLocks noGrp="1"/>
          </p:cNvSpPr>
          <p:nvPr>
            <p:ph idx="1"/>
          </p:nvPr>
        </p:nvSpPr>
        <p:spPr/>
        <p:txBody>
          <a:bodyPr>
            <a:normAutofit lnSpcReduction="10000"/>
          </a:bodyPr>
          <a:lstStyle/>
          <a:p>
            <a:pPr algn="just">
              <a:buFont typeface="Arial" panose="020B0604020202020204" pitchFamily="34" charset="0"/>
              <a:buChar char="•"/>
            </a:pPr>
            <a:r>
              <a:rPr lang="en-GB" sz="2400" dirty="0"/>
              <a:t>A model for the delimiting of feeder zones for schools was created based on the following linked to the principles and criteria:</a:t>
            </a:r>
            <a:r>
              <a:rPr lang="en-GB" sz="2400" b="1" dirty="0"/>
              <a:t>	</a:t>
            </a:r>
          </a:p>
          <a:p>
            <a:pPr marL="801688" indent="-457200" algn="just">
              <a:buFont typeface="+mj-lt"/>
              <a:buAutoNum type="alphaLcParenR"/>
            </a:pPr>
            <a:r>
              <a:rPr lang="en-GB" sz="2400" dirty="0"/>
              <a:t>The “As-Is Feeder Zone”; </a:t>
            </a:r>
            <a:r>
              <a:rPr lang="en-US" sz="2400" dirty="0"/>
              <a:t>	</a:t>
            </a:r>
          </a:p>
          <a:p>
            <a:pPr marL="801688" indent="-457200" algn="just">
              <a:buFont typeface="+mj-lt"/>
              <a:buAutoNum type="alphaLcParenR"/>
            </a:pPr>
            <a:r>
              <a:rPr lang="en-GB" sz="2400" dirty="0"/>
              <a:t>Learner Capacity Audit;</a:t>
            </a:r>
            <a:r>
              <a:rPr lang="en-US" sz="2400" dirty="0"/>
              <a:t> </a:t>
            </a:r>
          </a:p>
          <a:p>
            <a:pPr marL="801688" indent="-457200" algn="just">
              <a:buFont typeface="+mj-lt"/>
              <a:buAutoNum type="alphaLcParenR"/>
            </a:pPr>
            <a:r>
              <a:rPr lang="en-GB" sz="2400" dirty="0"/>
              <a:t>Physical School Infrastructure Audit ;</a:t>
            </a:r>
          </a:p>
          <a:p>
            <a:pPr marL="801688" indent="-457200" algn="just">
              <a:buFont typeface="+mj-lt"/>
              <a:buAutoNum type="alphaLcParenR"/>
            </a:pPr>
            <a:r>
              <a:rPr lang="en-GB" sz="2400" dirty="0"/>
              <a:t>Population dynamics; 								    </a:t>
            </a:r>
          </a:p>
          <a:p>
            <a:pPr marL="801688" indent="-457200" algn="just">
              <a:buFont typeface="+mj-lt"/>
              <a:buAutoNum type="alphaLcParenR"/>
            </a:pPr>
            <a:r>
              <a:rPr lang="en-GB" sz="2400" dirty="0"/>
              <a:t>Enrolment trends;</a:t>
            </a:r>
            <a:endParaRPr lang="en-US" sz="2400" dirty="0"/>
          </a:p>
          <a:p>
            <a:pPr marL="801688" indent="-457200" algn="just">
              <a:buFont typeface="+mj-lt"/>
              <a:buAutoNum type="alphaLcParenR"/>
            </a:pPr>
            <a:r>
              <a:rPr lang="en-GB" sz="2400" dirty="0"/>
              <a:t>Curriculum offerings;    </a:t>
            </a:r>
          </a:p>
          <a:p>
            <a:pPr marL="801688" indent="-457200" algn="just">
              <a:buFont typeface="+mj-lt"/>
              <a:buAutoNum type="alphaLcParenR"/>
            </a:pPr>
            <a:r>
              <a:rPr lang="en-GB" sz="2400" dirty="0"/>
              <a:t>Language offerings;</a:t>
            </a:r>
            <a:endParaRPr lang="en-US" sz="2400" dirty="0"/>
          </a:p>
          <a:p>
            <a:pPr marL="801688" indent="-457200" algn="just">
              <a:buFont typeface="+mj-lt"/>
              <a:buAutoNum type="alphaLcParenR"/>
            </a:pPr>
            <a:r>
              <a:rPr lang="en-GB" sz="2400" dirty="0"/>
              <a:t>Learner Performance Information; </a:t>
            </a:r>
          </a:p>
          <a:p>
            <a:pPr marL="801688" indent="-457200" algn="just">
              <a:buFont typeface="+mj-lt"/>
              <a:buAutoNum type="alphaLcParenR"/>
              <a:tabLst>
                <a:tab pos="800100" algn="l"/>
              </a:tabLst>
            </a:pPr>
            <a:r>
              <a:rPr lang="en-GB" sz="2400" dirty="0"/>
              <a:t>School Closures and Mergers and</a:t>
            </a:r>
            <a:r>
              <a:rPr lang="en-US" sz="2400" dirty="0"/>
              <a:t> </a:t>
            </a:r>
            <a:r>
              <a:rPr lang="en-GB" sz="2400" dirty="0"/>
              <a:t>New and Existing Schools.</a:t>
            </a:r>
            <a:endParaRPr lang="en-US" sz="2400" dirty="0"/>
          </a:p>
          <a:p>
            <a:endParaRPr lang="en-US" dirty="0"/>
          </a:p>
        </p:txBody>
      </p:sp>
    </p:spTree>
    <p:extLst>
      <p:ext uri="{BB962C8B-B14F-4D97-AF65-F5344CB8AC3E}">
        <p14:creationId xmlns:p14="http://schemas.microsoft.com/office/powerpoint/2010/main" val="396477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AS-IS vs Proposed Feeder Zone</a:t>
            </a:r>
            <a:endParaRPr lang="en-GB" dirty="0"/>
          </a:p>
        </p:txBody>
      </p:sp>
      <p:pic>
        <p:nvPicPr>
          <p:cNvPr id="4" name="Picture 3" descr="C:\Users\11029366\AppData\Local\Microsoft\Windows\INetCache\Content.Outlook\NE2SBID8\Map_BIRCH ACRES PRIMARY SCHOO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326322"/>
            <a:ext cx="8392105" cy="5513422"/>
          </a:xfrm>
          <a:prstGeom prst="rect">
            <a:avLst/>
          </a:prstGeom>
          <a:noFill/>
          <a:ln>
            <a:noFill/>
          </a:ln>
        </p:spPr>
      </p:pic>
    </p:spTree>
    <p:extLst>
      <p:ext uri="{BB962C8B-B14F-4D97-AF65-F5344CB8AC3E}">
        <p14:creationId xmlns:p14="http://schemas.microsoft.com/office/powerpoint/2010/main" val="207639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Proposed Feeder Zone</a:t>
            </a:r>
            <a:endParaRPr lang="en-GB"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71599" y="1484784"/>
            <a:ext cx="8048575" cy="4896544"/>
          </a:xfrm>
          <a:prstGeom prst="rect">
            <a:avLst/>
          </a:prstGeom>
          <a:noFill/>
          <a:ln>
            <a:noFill/>
          </a:ln>
        </p:spPr>
      </p:pic>
    </p:spTree>
    <p:extLst>
      <p:ext uri="{BB962C8B-B14F-4D97-AF65-F5344CB8AC3E}">
        <p14:creationId xmlns:p14="http://schemas.microsoft.com/office/powerpoint/2010/main" val="215038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6EAD-4FAF-0644-9229-EC8668FBF267}"/>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E49EBD1-95C4-F74F-AE5F-6C805888D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022"/>
            <a:ext cx="9144000" cy="6469956"/>
          </a:xfrm>
          <a:prstGeom prst="rect">
            <a:avLst/>
          </a:prstGeom>
        </p:spPr>
      </p:pic>
    </p:spTree>
    <p:extLst>
      <p:ext uri="{BB962C8B-B14F-4D97-AF65-F5344CB8AC3E}">
        <p14:creationId xmlns:p14="http://schemas.microsoft.com/office/powerpoint/2010/main" val="363557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1800" b="1" dirty="0"/>
              <a:t>APPEAL PROCEDURE TO BE FOLLOWED ON RECEIPT OF THE FEEDER ZONE</a:t>
            </a:r>
            <a:endParaRPr lang="en-US" sz="1800" dirty="0"/>
          </a:p>
        </p:txBody>
      </p:sp>
      <p:sp>
        <p:nvSpPr>
          <p:cNvPr id="3" name="Content Placeholder 2"/>
          <p:cNvSpPr>
            <a:spLocks noGrp="1"/>
          </p:cNvSpPr>
          <p:nvPr>
            <p:ph idx="1"/>
          </p:nvPr>
        </p:nvSpPr>
        <p:spPr/>
        <p:txBody>
          <a:bodyPr>
            <a:normAutofit fontScale="92500" lnSpcReduction="20000"/>
          </a:bodyPr>
          <a:lstStyle/>
          <a:p>
            <a:pPr algn="just"/>
            <a:r>
              <a:rPr lang="en-US" sz="2800" dirty="0"/>
              <a:t>The final feeder zone will be communicated to the school through a notice, that will provide details about where the school will be able to obtain their feeder zone.</a:t>
            </a:r>
          </a:p>
          <a:p>
            <a:pPr algn="just"/>
            <a:r>
              <a:rPr lang="en-US" sz="2800" dirty="0"/>
              <a:t>If a school is not in favour of the proposed feeder zone, it can appeal this decision and the appeal should be accompanied by :</a:t>
            </a:r>
          </a:p>
          <a:p>
            <a:pPr lvl="1" algn="just"/>
            <a:r>
              <a:rPr lang="en-US" sz="2400" dirty="0"/>
              <a:t> a sound motivation clearly indicating the reasons for not being in favour; and</a:t>
            </a:r>
          </a:p>
          <a:p>
            <a:pPr lvl="1" algn="just"/>
            <a:r>
              <a:rPr lang="en-US" sz="2400" dirty="0"/>
              <a:t>explicitly propose what the school’s feeder zone should be taking full </a:t>
            </a:r>
            <a:r>
              <a:rPr lang="en-US" sz="2400" dirty="0" err="1"/>
              <a:t>cognisance</a:t>
            </a:r>
            <a:r>
              <a:rPr lang="en-US" sz="2400" dirty="0"/>
              <a:t> of the Principles and Criteria.</a:t>
            </a:r>
          </a:p>
          <a:p>
            <a:pPr lvl="1" algn="just"/>
            <a:r>
              <a:rPr lang="en-US" sz="2400" dirty="0"/>
              <a:t>Representations by the school must be signed off by the Principal and Chairperson of the SGB.</a:t>
            </a:r>
          </a:p>
          <a:p>
            <a:pPr algn="just"/>
            <a:r>
              <a:rPr lang="en-US" sz="2800" dirty="0"/>
              <a:t>Representations will be considered by the MEC for Education and a decision will be communicated to the school.</a:t>
            </a:r>
          </a:p>
          <a:p>
            <a:pPr marL="457200" lvl="1" indent="0" algn="just">
              <a:buNone/>
            </a:pPr>
            <a:endParaRPr lang="en-US" dirty="0"/>
          </a:p>
          <a:p>
            <a:pPr algn="just"/>
            <a:endParaRPr lang="en-US" dirty="0"/>
          </a:p>
          <a:p>
            <a:pPr algn="just"/>
            <a:endParaRPr lang="en-US" dirty="0"/>
          </a:p>
        </p:txBody>
      </p:sp>
    </p:spTree>
    <p:extLst>
      <p:ext uri="{BB962C8B-B14F-4D97-AF65-F5344CB8AC3E}">
        <p14:creationId xmlns:p14="http://schemas.microsoft.com/office/powerpoint/2010/main" val="174913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46897"/>
            <a:ext cx="5001260" cy="3290303"/>
          </a:xfrm>
          <a:prstGeom prst="rect">
            <a:avLst/>
          </a:prstGeom>
        </p:spPr>
      </p:pic>
    </p:spTree>
    <p:extLst>
      <p:ext uri="{BB962C8B-B14F-4D97-AF65-F5344CB8AC3E}">
        <p14:creationId xmlns:p14="http://schemas.microsoft.com/office/powerpoint/2010/main" val="149783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BACKGROUND</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GB" sz="2000" dirty="0"/>
              <a:t>The Constitutional Court judgement of 20 May 2016 was in favour of the Department and the MEC was directed to determine Feeder Zones within 12 months of the judgement in order to address spatial transformation. </a:t>
            </a:r>
          </a:p>
          <a:p>
            <a:pPr algn="just"/>
            <a:r>
              <a:rPr lang="en-GB" sz="2000" dirty="0"/>
              <a:t>The Department applied for an 18 months extension that was granted and this gave the Department time till 20 November 2018 to finalised Feeder Zones for each Public Ordinary School (POS).</a:t>
            </a:r>
            <a:endParaRPr lang="en-US" sz="2000" dirty="0"/>
          </a:p>
          <a:p>
            <a:pPr algn="just"/>
            <a:r>
              <a:rPr lang="en-GB" sz="2000" dirty="0"/>
              <a:t>In working towards meeting the deadline, t</a:t>
            </a:r>
            <a:r>
              <a:rPr lang="en-US" sz="2000" dirty="0"/>
              <a:t>he Department has:</a:t>
            </a:r>
          </a:p>
          <a:p>
            <a:pPr lvl="1" algn="just"/>
            <a:r>
              <a:rPr lang="en-US" sz="2000" dirty="0"/>
              <a:t>compiled draft amendments to the Admission Regulations;</a:t>
            </a:r>
          </a:p>
          <a:p>
            <a:pPr lvl="1" algn="just"/>
            <a:r>
              <a:rPr lang="en-US" sz="2000" dirty="0"/>
              <a:t>compiled a policy for the determination of feeder zones and a consultation guideline;</a:t>
            </a:r>
          </a:p>
          <a:p>
            <a:pPr lvl="1" algn="just"/>
            <a:r>
              <a:rPr lang="en-US" sz="2000" dirty="0"/>
              <a:t>conducted an online survey to determine the “AS-IS” Feeder zone at each POS</a:t>
            </a:r>
          </a:p>
          <a:p>
            <a:pPr lvl="1" algn="just"/>
            <a:r>
              <a:rPr lang="en-US" sz="2000" dirty="0"/>
              <a:t>obtained an As-IS Feeder Zone drawing from each POS</a:t>
            </a:r>
          </a:p>
          <a:p>
            <a:pPr lvl="1" algn="just"/>
            <a:r>
              <a:rPr lang="en-US" sz="2000" dirty="0"/>
              <a:t>conducted a conditional assessment at each POS.</a:t>
            </a:r>
          </a:p>
          <a:p>
            <a:pPr algn="just"/>
            <a:r>
              <a:rPr lang="en-US" sz="2100" dirty="0"/>
              <a:t>the “As Is” Feeder Zones and data relating to the Principles and Criteria informed the drafting of the proposed feeder zones in consultation with Districts.</a:t>
            </a:r>
          </a:p>
          <a:p>
            <a:pPr marL="0" indent="0" algn="just">
              <a:buNone/>
            </a:pPr>
            <a:endParaRPr lang="en-US" dirty="0"/>
          </a:p>
          <a:p>
            <a:pPr algn="just"/>
            <a:endParaRPr lang="en-US" dirty="0"/>
          </a:p>
        </p:txBody>
      </p:sp>
    </p:spTree>
    <p:extLst>
      <p:ext uri="{BB962C8B-B14F-4D97-AF65-F5344CB8AC3E}">
        <p14:creationId xmlns:p14="http://schemas.microsoft.com/office/powerpoint/2010/main" val="419348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780928"/>
            <a:ext cx="7772400" cy="1470025"/>
          </a:xfrm>
        </p:spPr>
        <p:txBody>
          <a:bodyPr/>
          <a:lstStyle/>
          <a:p>
            <a:r>
              <a:rPr lang="en-US" dirty="0">
                <a:solidFill>
                  <a:schemeClr val="tx1"/>
                </a:solidFill>
                <a:latin typeface="Calibri" pitchFamily="34" charset="0"/>
              </a:rPr>
              <a:t>PRINCIPALS AND CRITERIA FOR DELIMITING OF FEEDER ZONES</a:t>
            </a:r>
            <a:endParaRPr lang="en-US" dirty="0"/>
          </a:p>
        </p:txBody>
      </p:sp>
    </p:spTree>
    <p:extLst>
      <p:ext uri="{BB962C8B-B14F-4D97-AF65-F5344CB8AC3E}">
        <p14:creationId xmlns:p14="http://schemas.microsoft.com/office/powerpoint/2010/main" val="107435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r>
              <a:rPr lang="en-GB" b="1" dirty="0"/>
            </a:br>
            <a:r>
              <a:rPr lang="en-GB" b="1" dirty="0"/>
              <a:t>Principles and Criteria</a:t>
            </a:r>
            <a:br>
              <a:rPr lang="en-US" dirty="0"/>
            </a:br>
            <a:endParaRPr lang="en-US" dirty="0"/>
          </a:p>
        </p:txBody>
      </p:sp>
      <p:sp>
        <p:nvSpPr>
          <p:cNvPr id="3" name="Content Placeholder 2"/>
          <p:cNvSpPr>
            <a:spLocks noGrp="1"/>
          </p:cNvSpPr>
          <p:nvPr>
            <p:ph idx="1"/>
          </p:nvPr>
        </p:nvSpPr>
        <p:spPr/>
        <p:txBody>
          <a:bodyPr/>
          <a:lstStyle/>
          <a:p>
            <a:pPr algn="just"/>
            <a:r>
              <a:rPr lang="en-GB" sz="2400" dirty="0"/>
              <a:t>Based on the analysis of policy and legislation, the following Principles and Criteria were established to assist the process of determining feeder zones:</a:t>
            </a:r>
            <a:endParaRPr lang="en-US" sz="2400" dirty="0"/>
          </a:p>
          <a:p>
            <a:pPr marL="0" indent="0" algn="just">
              <a:buNone/>
            </a:pPr>
            <a:r>
              <a:rPr lang="en-US" sz="2400" b="1" dirty="0"/>
              <a:t>a)	Principles </a:t>
            </a:r>
          </a:p>
          <a:p>
            <a:pPr algn="just"/>
            <a:r>
              <a:rPr lang="en-US" sz="2400" b="1" dirty="0"/>
              <a:t>Community ownership of schools. </a:t>
            </a:r>
          </a:p>
          <a:p>
            <a:pPr marL="0" indent="0" algn="just">
              <a:buNone/>
            </a:pPr>
            <a:r>
              <a:rPr lang="en-US" sz="2400" dirty="0"/>
              <a:t>This principle considers whether the school is located in a community and subscribed to by learners from the community thus encouraging parental support from the community and promoting community ownership of the school.</a:t>
            </a:r>
          </a:p>
          <a:p>
            <a:pPr marL="0" indent="0">
              <a:buNone/>
            </a:pPr>
            <a:endParaRPr lang="en-US" dirty="0"/>
          </a:p>
        </p:txBody>
      </p:sp>
    </p:spTree>
    <p:extLst>
      <p:ext uri="{BB962C8B-B14F-4D97-AF65-F5344CB8AC3E}">
        <p14:creationId xmlns:p14="http://schemas.microsoft.com/office/powerpoint/2010/main" val="264048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Principles</a:t>
            </a:r>
            <a:endParaRPr lang="en-US" dirty="0"/>
          </a:p>
        </p:txBody>
      </p:sp>
      <p:sp>
        <p:nvSpPr>
          <p:cNvPr id="3" name="Content Placeholder 2"/>
          <p:cNvSpPr>
            <a:spLocks noGrp="1"/>
          </p:cNvSpPr>
          <p:nvPr>
            <p:ph idx="1"/>
          </p:nvPr>
        </p:nvSpPr>
        <p:spPr/>
        <p:txBody>
          <a:bodyPr>
            <a:normAutofit lnSpcReduction="10000"/>
          </a:bodyPr>
          <a:lstStyle/>
          <a:p>
            <a:pPr lvl="0"/>
            <a:r>
              <a:rPr lang="en-GB" sz="2400" b="1" dirty="0"/>
              <a:t>Accessibility to schools.</a:t>
            </a:r>
            <a:r>
              <a:rPr lang="en-GB" sz="2400" dirty="0"/>
              <a:t> </a:t>
            </a:r>
          </a:p>
          <a:p>
            <a:pPr marL="0" lvl="0" indent="0" algn="just">
              <a:buNone/>
            </a:pPr>
            <a:r>
              <a:rPr lang="en-US" sz="2400" dirty="0"/>
              <a:t>Schools should be easily accessible to learners reducing learner stress and exposure to dangers of commuting. Travelling long distances to schools contribute to learner absenteeism. Lack of sleep as a result of learners leaving home at dawn, coupled with the strenuous effect of long commutes to school leads to mental and physical fatigue, which has a negative effect on learner concentration and contributes to poor learner performance.</a:t>
            </a:r>
          </a:p>
          <a:p>
            <a:pPr marL="0" lvl="0" indent="0" algn="just">
              <a:buNone/>
            </a:pPr>
            <a:r>
              <a:rPr lang="en-US" sz="2400" dirty="0"/>
              <a:t>•	</a:t>
            </a:r>
            <a:r>
              <a:rPr lang="en-US" sz="2400" b="1" dirty="0"/>
              <a:t>Learner safety. </a:t>
            </a:r>
          </a:p>
          <a:p>
            <a:pPr marL="0" lvl="0" indent="0" algn="just">
              <a:buNone/>
            </a:pPr>
            <a:r>
              <a:rPr lang="en-US" sz="2400" dirty="0"/>
              <a:t>This principle considers reducing the number of learners needing to travel long distances to school thus ensuring that learners that live within close proximity to the school are accommodated in safe learning environments.</a:t>
            </a:r>
          </a:p>
        </p:txBody>
      </p:sp>
    </p:spTree>
    <p:extLst>
      <p:ext uri="{BB962C8B-B14F-4D97-AF65-F5344CB8AC3E}">
        <p14:creationId xmlns:p14="http://schemas.microsoft.com/office/powerpoint/2010/main" val="384918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Principles</a:t>
            </a:r>
            <a:endParaRPr lang="en-US" dirty="0"/>
          </a:p>
        </p:txBody>
      </p:sp>
      <p:sp>
        <p:nvSpPr>
          <p:cNvPr id="3" name="Content Placeholder 2"/>
          <p:cNvSpPr>
            <a:spLocks noGrp="1"/>
          </p:cNvSpPr>
          <p:nvPr>
            <p:ph idx="1"/>
          </p:nvPr>
        </p:nvSpPr>
        <p:spPr/>
        <p:txBody>
          <a:bodyPr/>
          <a:lstStyle/>
          <a:p>
            <a:pPr marL="0" lvl="0" indent="0" algn="just">
              <a:buNone/>
            </a:pPr>
            <a:r>
              <a:rPr lang="en-US" sz="2400" b="1" dirty="0"/>
              <a:t>Quality of Education. </a:t>
            </a:r>
            <a:r>
              <a:rPr lang="en-US" sz="2400" dirty="0"/>
              <a:t>For the purpose of this exercise the quality of education will be described in terms of learner performance as follows :</a:t>
            </a:r>
          </a:p>
          <a:p>
            <a:pPr lvl="0" algn="just"/>
            <a:r>
              <a:rPr lang="en-US" sz="2400" b="1" dirty="0"/>
              <a:t>Primary schools:   </a:t>
            </a:r>
            <a:r>
              <a:rPr lang="en-US" sz="2400" dirty="0"/>
              <a:t>In the absence of standardised national assessments, individual school/circuit/district assessment results should be used.  Primary schools must be deemed to be providing quality education if, using Literacy and Numeracy as a proxy, more than 60 % of their learners perform at Level 4 and above in Grade 6.</a:t>
            </a:r>
          </a:p>
          <a:p>
            <a:pPr lvl="0" algn="just"/>
            <a:r>
              <a:rPr lang="en-US" sz="2400" b="1" dirty="0"/>
              <a:t>Secondary schools</a:t>
            </a:r>
            <a:r>
              <a:rPr lang="en-US" sz="2400" dirty="0"/>
              <a:t>:      A    secondary     school    should     be    deemed     to    be providing quality education 	if   its   pass   percentage in the   National    Senior    Certificate examination  is above 65 %, and it has produced more than 30% bachelor and diploma passes, combined.</a:t>
            </a:r>
          </a:p>
        </p:txBody>
      </p:sp>
    </p:spTree>
    <p:extLst>
      <p:ext uri="{BB962C8B-B14F-4D97-AF65-F5344CB8AC3E}">
        <p14:creationId xmlns:p14="http://schemas.microsoft.com/office/powerpoint/2010/main" val="21966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Principles</a:t>
            </a:r>
            <a:endParaRPr lang="en-US" dirty="0"/>
          </a:p>
        </p:txBody>
      </p:sp>
      <p:sp>
        <p:nvSpPr>
          <p:cNvPr id="3" name="Content Placeholder 2"/>
          <p:cNvSpPr>
            <a:spLocks noGrp="1"/>
          </p:cNvSpPr>
          <p:nvPr>
            <p:ph idx="1"/>
          </p:nvPr>
        </p:nvSpPr>
        <p:spPr/>
        <p:txBody>
          <a:bodyPr/>
          <a:lstStyle/>
          <a:p>
            <a:pPr lvl="0" algn="just"/>
            <a:r>
              <a:rPr lang="en-GB" sz="2400" b="1" dirty="0"/>
              <a:t>Transformation issues based on Access, Redress and Equity </a:t>
            </a:r>
            <a:endParaRPr lang="en-US" sz="2400" dirty="0"/>
          </a:p>
          <a:p>
            <a:pPr lvl="1" algn="just"/>
            <a:r>
              <a:rPr lang="en-GB" sz="2400" dirty="0"/>
              <a:t>Access: This principle ensures that learners will have access to quality education. </a:t>
            </a:r>
            <a:endParaRPr lang="en-US" sz="2400" dirty="0"/>
          </a:p>
          <a:p>
            <a:pPr lvl="1" algn="just"/>
            <a:r>
              <a:rPr lang="en-GB" sz="2400" dirty="0"/>
              <a:t>Redress: This principle is based on addressing injustices of the past. </a:t>
            </a:r>
            <a:endParaRPr lang="en-US" sz="2400" dirty="0"/>
          </a:p>
          <a:p>
            <a:pPr lvl="1" algn="just"/>
            <a:r>
              <a:rPr lang="en-GB" sz="2400" dirty="0"/>
              <a:t>Equity: This principle is based on ensuring fairness by treating all learners in the same way and striving towards affording learners the same opportunities</a:t>
            </a:r>
          </a:p>
          <a:p>
            <a:pPr algn="just"/>
            <a:r>
              <a:rPr lang="en-US" sz="2400" b="1" dirty="0"/>
              <a:t>Economical. </a:t>
            </a:r>
          </a:p>
          <a:p>
            <a:pPr marL="0" indent="0" algn="just">
              <a:buNone/>
            </a:pPr>
            <a:r>
              <a:rPr lang="en-US" sz="2400" dirty="0"/>
              <a:t>This principle considers whether schools are located close to learners, thereby minimising travelling time to school and reducing travelling costs for parents. Learners should also not travel long distances to schools.</a:t>
            </a:r>
          </a:p>
        </p:txBody>
      </p:sp>
    </p:spTree>
    <p:extLst>
      <p:ext uri="{BB962C8B-B14F-4D97-AF65-F5344CB8AC3E}">
        <p14:creationId xmlns:p14="http://schemas.microsoft.com/office/powerpoint/2010/main" val="92010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Principles</a:t>
            </a:r>
            <a:endParaRPr lang="en-US" dirty="0"/>
          </a:p>
        </p:txBody>
      </p:sp>
      <p:sp>
        <p:nvSpPr>
          <p:cNvPr id="3" name="Content Placeholder 2"/>
          <p:cNvSpPr>
            <a:spLocks noGrp="1"/>
          </p:cNvSpPr>
          <p:nvPr>
            <p:ph idx="1"/>
          </p:nvPr>
        </p:nvSpPr>
        <p:spPr/>
        <p:txBody>
          <a:bodyPr/>
          <a:lstStyle/>
          <a:p>
            <a:pPr lvl="0" algn="just"/>
            <a:r>
              <a:rPr lang="en-GB" sz="2400" b="1" dirty="0"/>
              <a:t>Efficiency.</a:t>
            </a:r>
            <a:r>
              <a:rPr lang="en-GB" sz="2400" dirty="0"/>
              <a:t> This principal considers the optimal utilisation of physical and human resources to serve the best interests of the learner.</a:t>
            </a:r>
            <a:endParaRPr lang="en-US" sz="2400" dirty="0"/>
          </a:p>
        </p:txBody>
      </p:sp>
    </p:spTree>
    <p:extLst>
      <p:ext uri="{BB962C8B-B14F-4D97-AF65-F5344CB8AC3E}">
        <p14:creationId xmlns:p14="http://schemas.microsoft.com/office/powerpoint/2010/main" val="321559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Criteria for delimiting Feeder Zones</a:t>
            </a:r>
            <a:endParaRPr lang="en-US" dirty="0"/>
          </a:p>
        </p:txBody>
      </p:sp>
      <p:sp>
        <p:nvSpPr>
          <p:cNvPr id="3" name="Content Placeholder 2"/>
          <p:cNvSpPr>
            <a:spLocks noGrp="1"/>
          </p:cNvSpPr>
          <p:nvPr>
            <p:ph idx="1"/>
          </p:nvPr>
        </p:nvSpPr>
        <p:spPr/>
        <p:txBody>
          <a:bodyPr/>
          <a:lstStyle/>
          <a:p>
            <a:pPr marL="0" lvl="0" indent="0" algn="just">
              <a:buNone/>
            </a:pPr>
            <a:r>
              <a:rPr lang="en-US" sz="2400" b="1" dirty="0"/>
              <a:t>Geographical and Spatial Transformation.  </a:t>
            </a:r>
          </a:p>
          <a:p>
            <a:pPr lvl="0" algn="just"/>
            <a:r>
              <a:rPr lang="en-US" sz="2400" dirty="0"/>
              <a:t>In terms of the National Admissions Policy, feeder zones should be geographically determined and need not be geographically adjacent to the school or each other. </a:t>
            </a:r>
          </a:p>
          <a:p>
            <a:pPr lvl="0" algn="just"/>
            <a:r>
              <a:rPr lang="en-US" sz="2400" dirty="0"/>
              <a:t>This will take into consideration the proximity of the learner’s place of residence to the school or the parent’s place of work. </a:t>
            </a:r>
          </a:p>
          <a:p>
            <a:pPr lvl="0" algn="just"/>
            <a:r>
              <a:rPr lang="en-US" sz="2400" dirty="0"/>
              <a:t>Consideration will also be given to the </a:t>
            </a:r>
            <a:r>
              <a:rPr lang="en-US" sz="2400" dirty="0" err="1"/>
              <a:t>subplace</a:t>
            </a:r>
            <a:r>
              <a:rPr lang="en-US" sz="2400" dirty="0"/>
              <a:t> population dynamics of the area.</a:t>
            </a:r>
          </a:p>
          <a:p>
            <a:pPr lvl="0" algn="just"/>
            <a:r>
              <a:rPr lang="en-US" sz="2400" dirty="0"/>
              <a:t>Spatial transformation also needs to be considered in the process of delimiting a feeder zone, this entails considering Township/Suburban Establishment (Current and new), as well as informal settlements.</a:t>
            </a:r>
          </a:p>
          <a:p>
            <a:pPr lvl="0" algn="just"/>
            <a:endParaRPr lang="en-US" sz="2400" dirty="0"/>
          </a:p>
        </p:txBody>
      </p:sp>
    </p:spTree>
    <p:extLst>
      <p:ext uri="{BB962C8B-B14F-4D97-AF65-F5344CB8AC3E}">
        <p14:creationId xmlns:p14="http://schemas.microsoft.com/office/powerpoint/2010/main" val="2705404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PG Document" ma:contentTypeID="0x0101004C5D8EE12DE00D41A2C6193C2BF8AEE6009D9956D5DDA059478B07A0928659F0F1" ma:contentTypeVersion="14" ma:contentTypeDescription="GPG Document" ma:contentTypeScope="" ma:versionID="e94c7f40ef5be788aa412fb33e926b65">
  <xsd:schema xmlns:xsd="http://www.w3.org/2001/XMLSchema" xmlns:xs="http://www.w3.org/2001/XMLSchema" xmlns:p="http://schemas.microsoft.com/office/2006/metadata/properties" xmlns:ns2="5f813ec9-e1cd-44a6-b80f-e64bba15edd8" xmlns:ns3="91ed4810-a2a9-408a-917b-0ce6d438f99e" targetNamespace="http://schemas.microsoft.com/office/2006/metadata/properties" ma:root="true" ma:fieldsID="e6fd6f0b61c0a3941c3e5e73538f8827" ns2:_="" ns3:_="">
    <xsd:import namespace="5f813ec9-e1cd-44a6-b80f-e64bba15edd8"/>
    <xsd:import namespace="91ed4810-a2a9-408a-917b-0ce6d438f99e"/>
    <xsd:element name="properties">
      <xsd:complexType>
        <xsd:sequence>
          <xsd:element name="documentManagement">
            <xsd:complexType>
              <xsd:all>
                <xsd:element ref="ns2:ShortDescription" minOccurs="0"/>
                <xsd:element ref="ns2:LongDescription"/>
                <xsd:element ref="ns2:GPGRelatedItems" minOccurs="0"/>
                <xsd:element ref="ns2:GPGAuthor"/>
                <xsd:element ref="ns2:GPGPublishedDate" minOccurs="0"/>
                <xsd:element ref="ns2:GPGPinned" minOccurs="0"/>
                <xsd:element ref="ns2:Publish"/>
                <xsd:element ref="ns3:Subject_x0020_Type" minOccurs="0"/>
                <xsd:element ref="ns3:Grade" minOccurs="0"/>
                <xsd:element ref="ns3:Year"/>
                <xsd:element ref="ns2:TaxKeywordTaxHTField" minOccurs="0"/>
                <xsd:element ref="ns2:nd8e3a152d874a03a598cb6cb25ef2a4" minOccurs="0"/>
                <xsd:element ref="ns2:TaxCatchAllLabel" minOccurs="0"/>
                <xsd:element ref="ns2:a00d4083c3354b659d2afb22556a5e0c" minOccurs="0"/>
                <xsd:element ref="ns2:da488bd934fb47a19aeffea40cb2d3bf" minOccurs="0"/>
                <xsd:element ref="ns2:o86cd1d9fcab4586a07c96ebf53aa28e" minOccurs="0"/>
                <xsd:element ref="ns2:i88949a02fc24ce1a37466c577fa8b7e" minOccurs="0"/>
                <xsd:element ref="ns2:eb9b9127e7fd4c88811638f274c7e840" minOccurs="0"/>
                <xsd:element ref="ns2: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13ec9-e1cd-44a6-b80f-e64bba15edd8" elementFormDefault="qualified">
    <xsd:import namespace="http://schemas.microsoft.com/office/2006/documentManagement/types"/>
    <xsd:import namespace="http://schemas.microsoft.com/office/infopath/2007/PartnerControls"/>
    <xsd:element name="ShortDescription" ma:index="2" nillable="true" ma:displayName="Short Description" ma:format="None" ma:internalName="ShortDescription">
      <xsd:simpleType>
        <xsd:restriction base="dms:Text"/>
      </xsd:simpleType>
    </xsd:element>
    <xsd:element name="LongDescription" ma:index="3" ma:displayName="Long Description" ma:format="None" ma:internalName="LongDescription">
      <xsd:simpleType>
        <xsd:restriction base="dms:Note"/>
      </xsd:simpleType>
    </xsd:element>
    <xsd:element name="GPGRelatedItems" ma:index="4" nillable="true" ma:displayName="GPG Related Items" ma:format="None" ma:internalName="GPGRelatedItems">
      <xsd:simpleType>
        <xsd:restriction base="dms:Note"/>
      </xsd:simpleType>
    </xsd:element>
    <xsd:element name="GPGAuthor" ma:index="5" ma:displayName="GPG Author" ma:format="PeopleOnly" ma:internalName="GPGAutho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GPGPublishedDate" ma:index="7" nillable="true" ma:displayName="Published Date" ma:default="[today]" ma:format="DateOnly" ma:internalName="GPGPublishedDate">
      <xsd:simpleType>
        <xsd:restriction base="dms:DateTime"/>
      </xsd:simpleType>
    </xsd:element>
    <xsd:element name="GPGPinned" ma:index="8" nillable="true" ma:displayName="Pinned" ma:default="0" ma:internalName="GPGPinned">
      <xsd:simpleType>
        <xsd:restriction base="dms:Boolean"/>
      </xsd:simpleType>
    </xsd:element>
    <xsd:element name="Publish" ma:index="15" ma:displayName="Publish" ma:internalName="Publish">
      <xsd:simpleType>
        <xsd:restriction base="dms:Choice">
          <xsd:enumeration value="Show on both Citizens Portal and Mobile (default)"/>
          <xsd:enumeration value="Show on Citizens Portal"/>
          <xsd:enumeration value="Show on Mobile"/>
          <xsd:enumeration value="Hidden"/>
        </xsd:restriction>
      </xsd:simpleType>
    </xsd:element>
    <xsd:element name="TaxKeywordTaxHTField" ma:index="19" nillable="true" ma:taxonomy="true" ma:internalName="TaxKeywordTaxHTField" ma:taxonomyFieldName="TaxKeyword" ma:displayName="Enterprise Keywords" ma:fieldId="{23f27201-bee3-471e-b2e7-b64fd8b7ca38}" ma:taxonomyMulti="true" ma:sspId="6ca70a10-b560-4b2f-99eb-b652cee361a2" ma:termSetId="00000000-0000-0000-0000-000000000000" ma:anchorId="00000000-0000-0000-0000-000000000000" ma:open="true" ma:isKeyword="true">
      <xsd:complexType>
        <xsd:sequence>
          <xsd:element ref="pc:Terms" minOccurs="0" maxOccurs="1"/>
        </xsd:sequence>
      </xsd:complexType>
    </xsd:element>
    <xsd:element name="nd8e3a152d874a03a598cb6cb25ef2a4" ma:index="22" nillable="true" ma:taxonomy="true" ma:internalName="nd8e3a152d874a03a598cb6cb25ef2a4" ma:taxonomyFieldName="GPGLifeEvents" ma:displayName="GPG Life Events" ma:fieldId="{7d8e3a15-2d87-4a03-a598-cb6cb25ef2a4}" ma:taxonomyMulti="true" ma:sspId="6ca70a10-b560-4b2f-99eb-b652cee361a2" ma:termSetId="783599c3-6291-4fc5-98e2-9354f4fe66cd"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9859affb-60ff-4816-85fe-266855808d21}" ma:internalName="TaxCatchAllLabel" ma:readOnly="true" ma:showField="CatchAllDataLabel" ma:web="91ed4810-a2a9-408a-917b-0ce6d438f99e">
      <xsd:complexType>
        <xsd:complexContent>
          <xsd:extension base="dms:MultiChoiceLookup">
            <xsd:sequence>
              <xsd:element name="Value" type="dms:Lookup" maxOccurs="unbounded" minOccurs="0" nillable="true"/>
            </xsd:sequence>
          </xsd:extension>
        </xsd:complexContent>
      </xsd:complexType>
    </xsd:element>
    <xsd:element name="a00d4083c3354b659d2afb22556a5e0c" ma:index="24" nillable="true" ma:taxonomy="true" ma:internalName="a00d4083c3354b659d2afb22556a5e0c" ma:taxonomyFieldName="GPGPersonas" ma:displayName="GPG Personas" ma:fieldId="{a00d4083-c335-4b65-9d2a-fb22556a5e0c}" ma:taxonomyMulti="true" ma:sspId="6ca70a10-b560-4b2f-99eb-b652cee361a2" ma:termSetId="31899be9-34a4-4390-9760-7b40412d4f1c" ma:anchorId="00000000-0000-0000-0000-000000000000" ma:open="false" ma:isKeyword="false">
      <xsd:complexType>
        <xsd:sequence>
          <xsd:element ref="pc:Terms" minOccurs="0" maxOccurs="1"/>
        </xsd:sequence>
      </xsd:complexType>
    </xsd:element>
    <xsd:element name="da488bd934fb47a19aeffea40cb2d3bf" ma:index="25" nillable="true" ma:taxonomy="true" ma:internalName="da488bd934fb47a19aeffea40cb2d3bf" ma:taxonomyFieldName="GPGMunicipality" ma:displayName="GPG Municipality" ma:fieldId="{da488bd9-34fb-47a1-9aef-fea40cb2d3bf}" ma:taxonomyMulti="true" ma:sspId="6ca70a10-b560-4b2f-99eb-b652cee361a2" ma:termSetId="76f70e76-cdd1-4056-b071-7f5bf51db07e" ma:anchorId="00000000-0000-0000-0000-000000000000" ma:open="false" ma:isKeyword="false">
      <xsd:complexType>
        <xsd:sequence>
          <xsd:element ref="pc:Terms" minOccurs="0" maxOccurs="1"/>
        </xsd:sequence>
      </xsd:complexType>
    </xsd:element>
    <xsd:element name="o86cd1d9fcab4586a07c96ebf53aa28e" ma:index="26" nillable="true" ma:taxonomy="true" ma:internalName="o86cd1d9fcab4586a07c96ebf53aa28e" ma:taxonomyFieldName="GPGTopics" ma:displayName="GPG Topics" ma:fieldId="{886cd1d9-fcab-4586-a07c-96ebf53aa28e}" ma:taxonomyMulti="true" ma:sspId="6ca70a10-b560-4b2f-99eb-b652cee361a2" ma:termSetId="f16da52a-c25b-42d7-b436-e30d4626f118" ma:anchorId="00000000-0000-0000-0000-000000000000" ma:open="false" ma:isKeyword="false">
      <xsd:complexType>
        <xsd:sequence>
          <xsd:element ref="pc:Terms" minOccurs="0" maxOccurs="1"/>
        </xsd:sequence>
      </xsd:complexType>
    </xsd:element>
    <xsd:element name="i88949a02fc24ce1a37466c577fa8b7e" ma:index="27" nillable="true" ma:taxonomy="true" ma:internalName="i88949a02fc24ce1a37466c577fa8b7e" ma:taxonomyFieldName="GPGDepartment" ma:displayName="GPG Department" ma:fieldId="{288949a0-2fc2-4ce1-a374-66c577fa8b7e}" ma:taxonomyMulti="true" ma:sspId="6ca70a10-b560-4b2f-99eb-b652cee361a2" ma:termSetId="83501f2b-c096-4078-9d9e-c63c3dc4e95e" ma:anchorId="00000000-0000-0000-0000-000000000000" ma:open="false" ma:isKeyword="false">
      <xsd:complexType>
        <xsd:sequence>
          <xsd:element ref="pc:Terms" minOccurs="0" maxOccurs="1"/>
        </xsd:sequence>
      </xsd:complexType>
    </xsd:element>
    <xsd:element name="eb9b9127e7fd4c88811638f274c7e840" ma:index="28" ma:taxonomy="true" ma:internalName="eb9b9127e7fd4c88811638f274c7e840" ma:taxonomyFieldName="GPGDocumentCategory" ma:displayName="Document Category" ma:default="" ma:fieldId="{eb9b9127-e7fd-4c88-8116-38f274c7e840}" ma:taxonomyMulti="true" ma:sspId="6ca70a10-b560-4b2f-99eb-b652cee361a2" ma:termSetId="a283592d-7f73-4b4d-b408-f54458411365"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9859affb-60ff-4816-85fe-266855808d21}" ma:internalName="TaxCatchAll" ma:showField="CatchAllData" ma:web="91ed4810-a2a9-408a-917b-0ce6d438f9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ed4810-a2a9-408a-917b-0ce6d438f99e" elementFormDefault="qualified">
    <xsd:import namespace="http://schemas.microsoft.com/office/2006/documentManagement/types"/>
    <xsd:import namespace="http://schemas.microsoft.com/office/infopath/2007/PartnerControls"/>
    <xsd:element name="Subject_x0020_Type" ma:index="16" nillable="true" ma:displayName="Subject Type" ma:internalName="Subject_x0020_Type">
      <xsd:simpleType>
        <xsd:restriction base="dms:Text">
          <xsd:maxLength value="255"/>
        </xsd:restriction>
      </xsd:simpleType>
    </xsd:element>
    <xsd:element name="Grade" ma:index="17" nillable="true" ma:displayName="Grade" ma:default="Grade 12" ma:format="Dropdown" ma:internalName="Grade">
      <xsd:simpleType>
        <xsd:union memberTypes="dms:Text">
          <xsd:simpleType>
            <xsd:restriction base="dms:Choice">
              <xsd:enumeration value="Grade 1"/>
              <xsd:enumeration value="Grade 2"/>
              <xsd:enumeration value="Grade 3"/>
              <xsd:enumeration value="Grade 4"/>
              <xsd:enumeration value="Grade 5"/>
              <xsd:enumeration value="Grade 6"/>
              <xsd:enumeration value="Grade 7"/>
              <xsd:enumeration value="Grade 8"/>
              <xsd:enumeration value="Grade 9"/>
              <xsd:enumeration value="Grade 10"/>
              <xsd:enumeration value="Grade 11"/>
              <xsd:enumeration value="Grade 12"/>
            </xsd:restriction>
          </xsd:simpleType>
        </xsd:union>
      </xsd:simpleType>
    </xsd:element>
    <xsd:element name="Year" ma:index="18" ma:displayName="Year" ma:decimals="0" ma:internalName="Year" ma:readOnly="false" ma:percentage="FALSE">
      <xsd:simpleType>
        <xsd:restriction base="dms:Number">
          <xsd:maxInclusive value="2050"/>
          <xsd:minInclusive value="1994"/>
        </xsd:restriction>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813ec9-e1cd-44a6-b80f-e64bba15edd8">
      <Value>16</Value>
      <Value>980</Value>
      <Value>10</Value>
      <Value>9</Value>
      <Value>820</Value>
      <Value>3</Value>
      <Value>1</Value>
    </TaxCatchAll>
    <ShortDescription xmlns="5f813ec9-e1cd-44a6-b80f-e64bba15edd8">Briefing Session on Feeder Zone 15 November 2018</ShortDescription>
    <GPGRelatedItems xmlns="5f813ec9-e1cd-44a6-b80f-e64bba15edd8" xsi:nil="true"/>
    <LongDescription xmlns="5f813ec9-e1cd-44a6-b80f-e64bba15edd8">&lt;div class="ExternalClass002A7AFA7D874084810F502C6F344996"&gt;&lt;p&gt;​Briefing Session on Feeder Zone 15 November 2018​&lt;/p&gt;&lt;/div&gt;</LongDescription>
    <Publish xmlns="5f813ec9-e1cd-44a6-b80f-e64bba15edd8">Show on both Citizens Portal and Mobile (default)</Publish>
    <GPGAuthor xmlns="5f813ec9-e1cd-44a6-b80f-e64bba15edd8">
      <UserInfo>
        <DisplayName>Department of Education</DisplayName>
        <AccountId>38</AccountId>
        <AccountType/>
      </UserInfo>
    </GPGAuthor>
    <GPGPublishedDate xmlns="5f813ec9-e1cd-44a6-b80f-e64bba15edd8">2019-05-20T22:00:00+00:00</GPGPublishedDate>
    <GPGPinned xmlns="5f813ec9-e1cd-44a6-b80f-e64bba15edd8">false</GPGPinned>
    <TaxKeywordTaxHTField xmlns="5f813ec9-e1cd-44a6-b80f-e64bba15edd8">
      <Terms xmlns="http://schemas.microsoft.com/office/infopath/2007/PartnerControls">
        <TermInfo xmlns="http://schemas.microsoft.com/office/infopath/2007/PartnerControls">
          <TermName xmlns="http://schemas.microsoft.com/office/infopath/2007/PartnerControls">Feeder Zones</TermName>
          <TermId xmlns="http://schemas.microsoft.com/office/infopath/2007/PartnerControls">bcd2d6c7-a909-4bc8-8b94-c849cabd8c6b</TermId>
        </TermInfo>
      </Terms>
    </TaxKeywordTaxHTField>
    <i88949a02fc24ce1a37466c577fa8b7e xmlns="5f813ec9-e1cd-44a6-b80f-e64bba15edd8">
      <Terms xmlns="http://schemas.microsoft.com/office/infopath/2007/PartnerControls"/>
    </i88949a02fc24ce1a37466c577fa8b7e>
    <eb9b9127e7fd4c88811638f274c7e840 xmlns="5f813ec9-e1cd-44a6-b80f-e64bba15edd8">
      <Terms xmlns="http://schemas.microsoft.com/office/infopath/2007/PartnerControls"/>
    </eb9b9127e7fd4c88811638f274c7e840>
    <o86cd1d9fcab4586a07c96ebf53aa28e xmlns="5f813ec9-e1cd-44a6-b80f-e64bba15edd8">
      <Terms xmlns="http://schemas.microsoft.com/office/infopath/2007/PartnerControls"/>
    </o86cd1d9fcab4586a07c96ebf53aa28e>
    <nd8e3a152d874a03a598cb6cb25ef2a4 xmlns="5f813ec9-e1cd-44a6-b80f-e64bba15edd8">
      <Terms xmlns="http://schemas.microsoft.com/office/infopath/2007/PartnerControls"/>
    </nd8e3a152d874a03a598cb6cb25ef2a4>
    <Year xmlns="91ed4810-a2a9-408a-917b-0ce6d438f99e"/>
    <da488bd934fb47a19aeffea40cb2d3bf xmlns="5f813ec9-e1cd-44a6-b80f-e64bba15edd8">
      <Terms xmlns="http://schemas.microsoft.com/office/infopath/2007/PartnerControls"/>
    </da488bd934fb47a19aeffea40cb2d3bf>
    <Subject_x0020_Type xmlns="91ed4810-a2a9-408a-917b-0ce6d438f99e" xsi:nil="true"/>
    <a00d4083c3354b659d2afb22556a5e0c xmlns="5f813ec9-e1cd-44a6-b80f-e64bba15edd8">
      <Terms xmlns="http://schemas.microsoft.com/office/infopath/2007/PartnerControls"/>
    </a00d4083c3354b659d2afb22556a5e0c>
    <Grade xmlns="91ed4810-a2a9-408a-917b-0ce6d438f99e">Grade 12</Grade>
  </documentManagement>
</p:properties>
</file>

<file path=customXml/item4.xml><?xml version="1.0" encoding="utf-8"?>
<?mso-contentType ?>
<SharedContentType xmlns="Microsoft.SharePoint.Taxonomy.ContentTypeSync" SourceId="6ca70a10-b560-4b2f-99eb-b652cee361a2" ContentTypeId="0x0101004C5D8EE12DE00D41A2C6193C2BF8AEE6" PreviousValue="false"/>
</file>

<file path=customXml/itemProps1.xml><?xml version="1.0" encoding="utf-8"?>
<ds:datastoreItem xmlns:ds="http://schemas.openxmlformats.org/officeDocument/2006/customXml" ds:itemID="{BC348464-5951-411C-947E-3DD2990A8A91}"/>
</file>

<file path=customXml/itemProps2.xml><?xml version="1.0" encoding="utf-8"?>
<ds:datastoreItem xmlns:ds="http://schemas.openxmlformats.org/officeDocument/2006/customXml" ds:itemID="{F49AE39F-710D-41FB-A308-B9A7EDDDAC56}"/>
</file>

<file path=customXml/itemProps3.xml><?xml version="1.0" encoding="utf-8"?>
<ds:datastoreItem xmlns:ds="http://schemas.openxmlformats.org/officeDocument/2006/customXml" ds:itemID="{BC556040-DEBB-40AA-B743-27895DCFB466}"/>
</file>

<file path=customXml/itemProps4.xml><?xml version="1.0" encoding="utf-8"?>
<ds:datastoreItem xmlns:ds="http://schemas.openxmlformats.org/officeDocument/2006/customXml" ds:itemID="{9AF83945-8C80-45A4-ACC5-191EFDC7772E}"/>
</file>

<file path=docProps/app.xml><?xml version="1.0" encoding="utf-8"?>
<Properties xmlns="http://schemas.openxmlformats.org/officeDocument/2006/extended-properties" xmlns:vt="http://schemas.openxmlformats.org/officeDocument/2006/docPropsVTypes">
  <TotalTime>4757</TotalTime>
  <Words>1004</Words>
  <Application>Microsoft Macintosh PowerPoint</Application>
  <PresentationFormat>On-screen Show (4:3)</PresentationFormat>
  <Paragraphs>82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DISTRICT BRIEFING SESSION: DISTRIBUTION OF PROPOSED FEEDER ZONES</vt:lpstr>
      <vt:lpstr>BACKGROUND</vt:lpstr>
      <vt:lpstr>PRINCIPALS AND CRITERIA FOR DELIMITING OF FEEDER ZONES</vt:lpstr>
      <vt:lpstr> Principles and Criteria </vt:lpstr>
      <vt:lpstr>Principles</vt:lpstr>
      <vt:lpstr>Principles</vt:lpstr>
      <vt:lpstr>Principles</vt:lpstr>
      <vt:lpstr>Principles</vt:lpstr>
      <vt:lpstr>Criteria for delimiting Feeder Zones</vt:lpstr>
      <vt:lpstr>Criteria for delimiting Feeder Zones</vt:lpstr>
      <vt:lpstr>Criteria for delimiting Feeder Zones</vt:lpstr>
      <vt:lpstr>Criteria for delimiting Feeder Zones</vt:lpstr>
      <vt:lpstr>Two Policy Options</vt:lpstr>
      <vt:lpstr> Model for the Delimiting of Feeder Zones </vt:lpstr>
      <vt:lpstr>AS-IS vs Proposed Feeder Zone</vt:lpstr>
      <vt:lpstr>Proposed Feeder Zone</vt:lpstr>
      <vt:lpstr>PowerPoint Presentation</vt:lpstr>
      <vt:lpstr>APPEAL PROCEDURE TO BE FOLLOWED ON RECEIPT OF THE FEEDER ZONE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Session on Feeder Zone 15 November 2018</dc:title>
  <dc:creator>Margo Goldstone (GPEDU)</dc:creator>
  <cp:keywords>Feeder Zones</cp:keywords>
  <cp:lastModifiedBy>Albert Chanee (GPEDU)</cp:lastModifiedBy>
  <cp:revision>264</cp:revision>
  <dcterms:created xsi:type="dcterms:W3CDTF">2016-12-07T07:37:28Z</dcterms:created>
  <dcterms:modified xsi:type="dcterms:W3CDTF">2018-11-15T08:53:17Z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0x0101004C5D8EE12DE00D41A2C6193C2BF8AEE6009D9956D5DDA059478B07A0928659F0F1</vt:lpwstr>
  </property>
  <property fmtid="{D5CDD505-2E9C-101B-9397-08002B2CF9AE}" pid="3" name="GPGDepartment">
    <vt:lpwstr/>
  </property>
  <property fmtid="{D5CDD505-2E9C-101B-9397-08002B2CF9AE}" pid="4" name="GPGMunicipality">
    <vt:lpwstr/>
  </property>
  <property fmtid="{D5CDD505-2E9C-101B-9397-08002B2CF9AE}" pid="5" name="TaxKeyword">
    <vt:lpwstr>80;#Feeder Zones|bcd2d6c7-a909-4bc8-8b94-c849cabd8c6b</vt:lpwstr>
  </property>
  <property fmtid="{D5CDD505-2E9C-101B-9397-08002B2CF9AE}" pid="6" name="GPGTopics">
    <vt:lpwstr/>
  </property>
  <property fmtid="{D5CDD505-2E9C-101B-9397-08002B2CF9AE}" pid="7" name="GPGDocumentCategory">
    <vt:lpwstr/>
  </property>
  <property fmtid="{D5CDD505-2E9C-101B-9397-08002B2CF9AE}" pid="8" name="GPGLifeEvents">
    <vt:lpwstr/>
  </property>
  <property fmtid="{D5CDD505-2E9C-101B-9397-08002B2CF9AE}" pid="9" name="GPGPersonas">
    <vt:lpwstr/>
  </property>
  <property fmtid="{D5CDD505-2E9C-101B-9397-08002B2CF9AE}" pid="10" name="Pinned Status">
    <vt:bool>false</vt:bool>
  </property>
  <property fmtid="{D5CDD505-2E9C-101B-9397-08002B2CF9AE}" pid="11" name="WorkflowChangePath">
    <vt:lpwstr>4d74c232-a2ff-4607-9c06-d0f233a480c1,5;4d74c232-a2ff-4607-9c06-d0f233a480c1,5;4d74c232-a2ff-4607-9c06-d0f233a480c1,6;</vt:lpwstr>
  </property>
  <property fmtid="{D5CDD505-2E9C-101B-9397-08002B2CF9AE}" pid="12" name="GPG Approval Status">
    <vt:lpwstr>Approved</vt:lpwstr>
  </property>
  <property fmtid="{D5CDD505-2E9C-101B-9397-08002B2CF9AE}" pid="13" name="Order">
    <vt:r8>59300</vt:r8>
  </property>
</Properties>
</file>